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2" r:id="rId4"/>
    <p:sldId id="259" r:id="rId5"/>
    <p:sldId id="273"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A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C3992A-2576-4252-B96D-7952D618642D}" type="datetimeFigureOut">
              <a:rPr lang="en-US" smtClean="0"/>
              <a:t>29/03/2011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C3992A-2576-4252-B96D-7952D618642D}" type="datetimeFigureOut">
              <a:rPr lang="en-US" smtClean="0"/>
              <a:t>29/03/2011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C3992A-2576-4252-B96D-7952D618642D}" type="datetimeFigureOut">
              <a:rPr lang="en-US" smtClean="0"/>
              <a:t>29/03/2011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C3992A-2576-4252-B96D-7952D618642D}" type="datetimeFigureOut">
              <a:rPr lang="en-US" smtClean="0"/>
              <a:t>29/03/2011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C3992A-2576-4252-B96D-7952D618642D}" type="datetimeFigureOut">
              <a:rPr lang="en-US" smtClean="0"/>
              <a:t>29/03/2011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C3992A-2576-4252-B96D-7952D618642D}" type="datetimeFigureOut">
              <a:rPr lang="en-US" smtClean="0"/>
              <a:t>29/03/2011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C3992A-2576-4252-B96D-7952D618642D}" type="datetimeFigureOut">
              <a:rPr lang="en-US" smtClean="0"/>
              <a:t>29/03/2011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C3992A-2576-4252-B96D-7952D618642D}" type="datetimeFigureOut">
              <a:rPr lang="en-US" smtClean="0"/>
              <a:t>29/03/2011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C3992A-2576-4252-B96D-7952D618642D}" type="datetimeFigureOut">
              <a:rPr lang="en-US" smtClean="0"/>
              <a:t>29/03/2011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C3992A-2576-4252-B96D-7952D618642D}" type="datetimeFigureOut">
              <a:rPr lang="en-US" smtClean="0"/>
              <a:t>29/03/2011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C3992A-2576-4252-B96D-7952D618642D}" type="datetimeFigureOut">
              <a:rPr lang="en-US" smtClean="0"/>
              <a:t>29/03/2011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AC2485-0F65-49BA-9B61-F1968C03821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0000">
              <a:schemeClr val="tx1">
                <a:lumMod val="85000"/>
                <a:lumOff val="15000"/>
              </a:schemeClr>
            </a:gs>
            <a:gs pos="100000">
              <a:srgbClr val="73AF00"/>
            </a:gs>
          </a:gsLst>
          <a:lin ang="4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C3992A-2576-4252-B96D-7952D618642D}" type="datetimeFigureOut">
              <a:rPr lang="en-US" smtClean="0"/>
              <a:t>29/03/2011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AC2485-0F65-49BA-9B61-F1968C03821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
        <p:nvSpPr>
          <p:cNvPr id="4" name="Freeform 3"/>
          <p:cNvSpPr/>
          <p:nvPr/>
        </p:nvSpPr>
        <p:spPr>
          <a:xfrm>
            <a:off x="101601" y="129822"/>
            <a:ext cx="8915400" cy="6629400"/>
          </a:xfrm>
          <a:custGeom>
            <a:avLst/>
            <a:gdLst>
              <a:gd name="connsiteX0" fmla="*/ 0 w 8915400"/>
              <a:gd name="connsiteY0" fmla="*/ 213069 h 6629400"/>
              <a:gd name="connsiteX1" fmla="*/ 62407 w 8915400"/>
              <a:gd name="connsiteY1" fmla="*/ 62406 h 6629400"/>
              <a:gd name="connsiteX2" fmla="*/ 213070 w 8915400"/>
              <a:gd name="connsiteY2" fmla="*/ 0 h 6629400"/>
              <a:gd name="connsiteX3" fmla="*/ 8702331 w 8915400"/>
              <a:gd name="connsiteY3" fmla="*/ 0 h 6629400"/>
              <a:gd name="connsiteX4" fmla="*/ 8852994 w 8915400"/>
              <a:gd name="connsiteY4" fmla="*/ 62407 h 6629400"/>
              <a:gd name="connsiteX5" fmla="*/ 8915400 w 8915400"/>
              <a:gd name="connsiteY5" fmla="*/ 213070 h 6629400"/>
              <a:gd name="connsiteX6" fmla="*/ 8915400 w 8915400"/>
              <a:gd name="connsiteY6" fmla="*/ 6416331 h 6629400"/>
              <a:gd name="connsiteX7" fmla="*/ 8852993 w 8915400"/>
              <a:gd name="connsiteY7" fmla="*/ 6566994 h 6629400"/>
              <a:gd name="connsiteX8" fmla="*/ 8702330 w 8915400"/>
              <a:gd name="connsiteY8" fmla="*/ 6629400 h 6629400"/>
              <a:gd name="connsiteX9" fmla="*/ 213069 w 8915400"/>
              <a:gd name="connsiteY9" fmla="*/ 6629400 h 6629400"/>
              <a:gd name="connsiteX10" fmla="*/ 62406 w 8915400"/>
              <a:gd name="connsiteY10" fmla="*/ 6566993 h 6629400"/>
              <a:gd name="connsiteX11" fmla="*/ 0 w 8915400"/>
              <a:gd name="connsiteY11" fmla="*/ 6416330 h 6629400"/>
              <a:gd name="connsiteX12" fmla="*/ 0 w 8915400"/>
              <a:gd name="connsiteY12" fmla="*/ 213069 h 66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15400" h="6629400">
                <a:moveTo>
                  <a:pt x="0" y="213069"/>
                </a:moveTo>
                <a:cubicBezTo>
                  <a:pt x="0" y="156560"/>
                  <a:pt x="22448" y="102365"/>
                  <a:pt x="62407" y="62406"/>
                </a:cubicBezTo>
                <a:cubicBezTo>
                  <a:pt x="102365" y="22448"/>
                  <a:pt x="156560" y="0"/>
                  <a:pt x="213070" y="0"/>
                </a:cubicBezTo>
                <a:lnTo>
                  <a:pt x="8702331" y="0"/>
                </a:lnTo>
                <a:cubicBezTo>
                  <a:pt x="8758840" y="0"/>
                  <a:pt x="8813035" y="22448"/>
                  <a:pt x="8852994" y="62407"/>
                </a:cubicBezTo>
                <a:cubicBezTo>
                  <a:pt x="8892952" y="102365"/>
                  <a:pt x="8915400" y="156560"/>
                  <a:pt x="8915400" y="213070"/>
                </a:cubicBezTo>
                <a:lnTo>
                  <a:pt x="8915400" y="6416331"/>
                </a:lnTo>
                <a:cubicBezTo>
                  <a:pt x="8915400" y="6472840"/>
                  <a:pt x="8892952" y="6527035"/>
                  <a:pt x="8852993" y="6566994"/>
                </a:cubicBezTo>
                <a:cubicBezTo>
                  <a:pt x="8813035" y="6606952"/>
                  <a:pt x="8758840" y="6629400"/>
                  <a:pt x="8702330" y="6629400"/>
                </a:cubicBezTo>
                <a:lnTo>
                  <a:pt x="213069" y="6629400"/>
                </a:lnTo>
                <a:cubicBezTo>
                  <a:pt x="156560" y="6629400"/>
                  <a:pt x="102365" y="6606952"/>
                  <a:pt x="62406" y="6566993"/>
                </a:cubicBezTo>
                <a:cubicBezTo>
                  <a:pt x="22448" y="6527035"/>
                  <a:pt x="0" y="6472840"/>
                  <a:pt x="0" y="6416330"/>
                </a:cubicBezTo>
                <a:lnTo>
                  <a:pt x="0" y="21306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b="1" dirty="0">
                <a:solidFill>
                  <a:schemeClr val="tx1"/>
                </a:solidFill>
              </a:rPr>
              <a:t>www.trimantra.com</a:t>
            </a:r>
            <a:endParaRPr lang="en-US" dirty="0">
              <a:solidFill>
                <a:schemeClr val="tx1"/>
              </a:solidFill>
            </a:endParaRPr>
          </a:p>
          <a:p>
            <a:pPr algn="ctr"/>
            <a:endParaRPr lang="en-US" dirty="0"/>
          </a:p>
        </p:txBody>
      </p:sp>
      <p:pic>
        <p:nvPicPr>
          <p:cNvPr id="6" name="Picture 2" descr="Trimantra Logo"/>
          <p:cNvPicPr>
            <a:picLocks noChangeAspect="1" noChangeArrowheads="1"/>
          </p:cNvPicPr>
          <p:nvPr/>
        </p:nvPicPr>
        <p:blipFill>
          <a:blip r:embed="rId2" cstate="print"/>
          <a:srcRect/>
          <a:stretch>
            <a:fillRect/>
          </a:stretch>
        </p:blipFill>
        <p:spPr bwMode="auto">
          <a:xfrm>
            <a:off x="1266730" y="1600200"/>
            <a:ext cx="6658070" cy="1066800"/>
          </a:xfrm>
          <a:prstGeom prst="rect">
            <a:avLst/>
          </a:prstGeom>
          <a:noFill/>
          <a:ln w="9525">
            <a:noFill/>
            <a:miter lim="800000"/>
            <a:headEnd/>
            <a:tailEnd/>
          </a:ln>
        </p:spPr>
      </p:pic>
      <p:sp>
        <p:nvSpPr>
          <p:cNvPr id="8" name="Rounded Rectangle 7"/>
          <p:cNvSpPr/>
          <p:nvPr/>
        </p:nvSpPr>
        <p:spPr>
          <a:xfrm>
            <a:off x="2743200" y="4114800"/>
            <a:ext cx="3581400" cy="2057400"/>
          </a:xfrm>
          <a:prstGeom prst="roundRect">
            <a:avLst/>
          </a:prstGeom>
          <a:solidFill>
            <a:srgbClr val="73AF00"/>
          </a:solidFill>
          <a:ln cmpd="tri">
            <a:no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t>Registered Office :</a:t>
            </a:r>
          </a:p>
          <a:p>
            <a:r>
              <a:rPr lang="en-US" sz="1400" b="1" dirty="0" smtClean="0"/>
              <a:t> </a:t>
            </a:r>
          </a:p>
          <a:p>
            <a:pPr lvl="1"/>
            <a:r>
              <a:rPr lang="en-US" sz="1400" dirty="0" smtClean="0"/>
              <a:t>6, Jay </a:t>
            </a:r>
            <a:r>
              <a:rPr lang="en-US" sz="1400" dirty="0" err="1" smtClean="0"/>
              <a:t>Shivam</a:t>
            </a:r>
            <a:r>
              <a:rPr lang="en-US" sz="1400" dirty="0" smtClean="0"/>
              <a:t> Society, Part - 1 </a:t>
            </a:r>
            <a:br>
              <a:rPr lang="en-US" sz="1400" dirty="0" smtClean="0"/>
            </a:br>
            <a:r>
              <a:rPr lang="en-US" sz="1400" dirty="0" err="1" smtClean="0"/>
              <a:t>Singanpore</a:t>
            </a:r>
            <a:r>
              <a:rPr lang="en-US" sz="1400" dirty="0" smtClean="0"/>
              <a:t> Road </a:t>
            </a:r>
            <a:br>
              <a:rPr lang="en-US" sz="1400" dirty="0" smtClean="0"/>
            </a:br>
            <a:r>
              <a:rPr lang="en-US" sz="1400" dirty="0" smtClean="0"/>
              <a:t>Surat - 395004 </a:t>
            </a:r>
            <a:br>
              <a:rPr lang="en-US" sz="1400" dirty="0" smtClean="0"/>
            </a:br>
            <a:r>
              <a:rPr lang="en-US" sz="1400" dirty="0" smtClean="0"/>
              <a:t>Gujarat </a:t>
            </a:r>
            <a:br>
              <a:rPr lang="en-US" sz="1400" dirty="0" smtClean="0"/>
            </a:br>
            <a:r>
              <a:rPr lang="en-US" sz="1400" dirty="0" smtClean="0"/>
              <a:t>India</a:t>
            </a:r>
          </a:p>
          <a:p>
            <a:pPr lvl="1"/>
            <a:r>
              <a:rPr lang="en-US" sz="1400" dirty="0" smtClean="0"/>
              <a:t>Tel : +91-261-251 0044 </a:t>
            </a:r>
            <a:br>
              <a:rPr lang="en-US" sz="1400" dirty="0" smtClean="0"/>
            </a:br>
            <a:r>
              <a:rPr lang="en-US" sz="1400" dirty="0" err="1" smtClean="0"/>
              <a:t>Emai</a:t>
            </a:r>
            <a:r>
              <a:rPr lang="en-US" sz="1400" dirty="0" smtClean="0"/>
              <a:t>: contact@trimantra.com</a:t>
            </a:r>
            <a:endParaRPr lang="en-US" sz="1400" dirty="0"/>
          </a:p>
        </p:txBody>
      </p:sp>
      <p:sp>
        <p:nvSpPr>
          <p:cNvPr id="9" name="Rounded Rectangle 8"/>
          <p:cNvSpPr/>
          <p:nvPr/>
        </p:nvSpPr>
        <p:spPr>
          <a:xfrm>
            <a:off x="1230489" y="1600200"/>
            <a:ext cx="6694312" cy="10780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286000" y="3200400"/>
            <a:ext cx="4572000" cy="3810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www.trimantra.com</a:t>
            </a:r>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Area of Operation</a:t>
            </a:r>
            <a:endParaRPr lang="en-US" dirty="0"/>
          </a:p>
        </p:txBody>
      </p:sp>
      <p:sp>
        <p:nvSpPr>
          <p:cNvPr id="12" name="Rounded Rectangle 11"/>
          <p:cNvSpPr/>
          <p:nvPr/>
        </p:nvSpPr>
        <p:spPr>
          <a:xfrm>
            <a:off x="762000" y="990600"/>
            <a:ext cx="3733800" cy="35052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Information Technology </a:t>
            </a:r>
            <a:r>
              <a:rPr lang="en-US" b="1" dirty="0" smtClean="0"/>
              <a:t>Services</a:t>
            </a:r>
          </a:p>
          <a:p>
            <a:endParaRPr lang="en-US" b="1" dirty="0" smtClean="0"/>
          </a:p>
          <a:p>
            <a:pPr marL="519113" indent="-293688">
              <a:buFont typeface="Wingdings" pitchFamily="2" charset="2"/>
              <a:buChar char="Ø"/>
            </a:pPr>
            <a:r>
              <a:rPr lang="en-US" sz="1600" dirty="0" smtClean="0"/>
              <a:t>Custom </a:t>
            </a:r>
            <a:r>
              <a:rPr lang="en-US" sz="1600" dirty="0"/>
              <a:t>Software Development</a:t>
            </a:r>
          </a:p>
          <a:p>
            <a:pPr marL="519113" indent="-293688">
              <a:buFont typeface="Wingdings" pitchFamily="2" charset="2"/>
              <a:buChar char="Ø"/>
            </a:pPr>
            <a:r>
              <a:rPr lang="en-US" sz="1600" dirty="0"/>
              <a:t>Application Management</a:t>
            </a:r>
          </a:p>
          <a:p>
            <a:pPr marL="519113" indent="-293688">
              <a:buFont typeface="Wingdings" pitchFamily="2" charset="2"/>
              <a:buChar char="Ø"/>
            </a:pPr>
            <a:r>
              <a:rPr lang="en-US" sz="1600" dirty="0"/>
              <a:t>Migration and Re-engineering</a:t>
            </a:r>
          </a:p>
          <a:p>
            <a:pPr marL="519113" indent="-293688">
              <a:buFont typeface="Wingdings" pitchFamily="2" charset="2"/>
              <a:buChar char="Ø"/>
            </a:pPr>
            <a:r>
              <a:rPr lang="en-US" sz="1600" dirty="0"/>
              <a:t>Rich Internet Application Development</a:t>
            </a:r>
          </a:p>
          <a:p>
            <a:pPr marL="519113" indent="-293688">
              <a:buFont typeface="Wingdings" pitchFamily="2" charset="2"/>
              <a:buChar char="Ø"/>
            </a:pPr>
            <a:r>
              <a:rPr lang="en-US" sz="1600" dirty="0"/>
              <a:t>CMS Development</a:t>
            </a:r>
          </a:p>
          <a:p>
            <a:pPr marL="519113" indent="-293688">
              <a:buFont typeface="Wingdings" pitchFamily="2" charset="2"/>
              <a:buChar char="Ø"/>
            </a:pPr>
            <a:r>
              <a:rPr lang="en-US" sz="1600" dirty="0"/>
              <a:t>Portal Development</a:t>
            </a:r>
          </a:p>
          <a:p>
            <a:pPr marL="519113" indent="-293688">
              <a:buFont typeface="Wingdings" pitchFamily="2" charset="2"/>
              <a:buChar char="Ø"/>
            </a:pPr>
            <a:r>
              <a:rPr lang="en-US" sz="1600" dirty="0"/>
              <a:t>Smart Client Application</a:t>
            </a:r>
          </a:p>
          <a:p>
            <a:pPr marL="519113" indent="-293688">
              <a:buFont typeface="Wingdings" pitchFamily="2" charset="2"/>
              <a:buChar char="Ø"/>
            </a:pPr>
            <a:r>
              <a:rPr lang="en-US" sz="1600" dirty="0"/>
              <a:t>Payment Gateway Integration</a:t>
            </a:r>
          </a:p>
          <a:p>
            <a:pPr marL="519113" indent="-293688">
              <a:buFont typeface="Wingdings" pitchFamily="2" charset="2"/>
              <a:buChar char="Ø"/>
            </a:pPr>
            <a:r>
              <a:rPr lang="en-US" sz="1600" dirty="0"/>
              <a:t>Google API Integration</a:t>
            </a:r>
          </a:p>
          <a:p>
            <a:pPr marL="519113" indent="-293688">
              <a:buFont typeface="Wingdings" pitchFamily="2" charset="2"/>
              <a:buChar char="Ø"/>
            </a:pPr>
            <a:r>
              <a:rPr lang="en-US" sz="1600" dirty="0" smtClean="0"/>
              <a:t>Testing</a:t>
            </a:r>
            <a:endParaRPr lang="en-US" dirty="0"/>
          </a:p>
        </p:txBody>
      </p:sp>
      <p:sp>
        <p:nvSpPr>
          <p:cNvPr id="8" name="Rounded Rectangle 7"/>
          <p:cNvSpPr/>
          <p:nvPr/>
        </p:nvSpPr>
        <p:spPr>
          <a:xfrm>
            <a:off x="4724400" y="990600"/>
            <a:ext cx="3733800" cy="35052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Business Process </a:t>
            </a:r>
            <a:r>
              <a:rPr lang="en-US" b="1" dirty="0" smtClean="0"/>
              <a:t>Outsourcing</a:t>
            </a:r>
          </a:p>
          <a:p>
            <a:endParaRPr lang="en-US" dirty="0"/>
          </a:p>
          <a:p>
            <a:pPr marL="576263" indent="-350838">
              <a:buFont typeface="Wingdings" pitchFamily="2" charset="2"/>
              <a:buChar char="Ø"/>
            </a:pPr>
            <a:r>
              <a:rPr lang="en-US" sz="1600" dirty="0"/>
              <a:t>Data Entry</a:t>
            </a:r>
          </a:p>
          <a:p>
            <a:pPr marL="576263" indent="-350838">
              <a:buFont typeface="Wingdings" pitchFamily="2" charset="2"/>
              <a:buChar char="Ø"/>
            </a:pPr>
            <a:r>
              <a:rPr lang="en-US" sz="1600" dirty="0"/>
              <a:t>Data Management</a:t>
            </a:r>
          </a:p>
          <a:p>
            <a:pPr marL="576263" indent="-350838">
              <a:buFont typeface="Wingdings" pitchFamily="2" charset="2"/>
              <a:buChar char="Ø"/>
            </a:pPr>
            <a:r>
              <a:rPr lang="en-US" sz="1600" dirty="0"/>
              <a:t>Data Processing</a:t>
            </a:r>
          </a:p>
          <a:p>
            <a:pPr marL="576263" indent="-350838">
              <a:buFont typeface="Wingdings" pitchFamily="2" charset="2"/>
              <a:buChar char="Ø"/>
            </a:pPr>
            <a:r>
              <a:rPr lang="en-US" sz="1600" dirty="0"/>
              <a:t>Data Warehousing</a:t>
            </a:r>
          </a:p>
          <a:p>
            <a:pPr marL="576263" indent="-350838">
              <a:buFont typeface="Wingdings" pitchFamily="2" charset="2"/>
              <a:buChar char="Ø"/>
            </a:pPr>
            <a:r>
              <a:rPr lang="en-US" sz="1600" dirty="0"/>
              <a:t>Data Mining</a:t>
            </a:r>
          </a:p>
          <a:p>
            <a:pPr marL="576263" indent="-350838">
              <a:buFont typeface="Wingdings" pitchFamily="2" charset="2"/>
              <a:buChar char="Ø"/>
            </a:pPr>
            <a:r>
              <a:rPr lang="en-US" sz="1600" dirty="0"/>
              <a:t>Image Processing</a:t>
            </a:r>
          </a:p>
          <a:p>
            <a:pPr marL="576263" indent="-350838">
              <a:buFont typeface="Wingdings" pitchFamily="2" charset="2"/>
              <a:buChar char="Ø"/>
            </a:pPr>
            <a:r>
              <a:rPr lang="en-US" sz="1600" dirty="0"/>
              <a:t>Industry Specific </a:t>
            </a:r>
            <a:r>
              <a:rPr lang="en-US" sz="1600" dirty="0" smtClean="0"/>
              <a:t>Offerings</a:t>
            </a:r>
          </a:p>
          <a:p>
            <a:pPr marL="576263" indent="-350838">
              <a:buFont typeface="Wingdings" pitchFamily="2" charset="2"/>
              <a:buChar char="Ø"/>
            </a:pPr>
            <a:endParaRPr lang="en-US" sz="1600" dirty="0"/>
          </a:p>
          <a:p>
            <a:pPr marL="576263" indent="-350838">
              <a:buFont typeface="Wingdings" pitchFamily="2" charset="2"/>
              <a:buChar char="Ø"/>
            </a:pPr>
            <a:endParaRPr lang="en-US" sz="1600" dirty="0" smtClean="0"/>
          </a:p>
          <a:p>
            <a:pPr marL="576263" indent="-350838">
              <a:buFont typeface="Wingdings" pitchFamily="2" charset="2"/>
              <a:buChar char="Ø"/>
            </a:pPr>
            <a:endParaRPr lang="en-US" sz="1600" dirty="0"/>
          </a:p>
          <a:p>
            <a:pPr marL="576263" indent="-350838">
              <a:buFont typeface="Wingdings" pitchFamily="2" charset="2"/>
              <a:buChar char="Ø"/>
            </a:pPr>
            <a:endParaRPr lang="en-US" sz="1600" dirty="0"/>
          </a:p>
        </p:txBody>
      </p:sp>
      <p:sp>
        <p:nvSpPr>
          <p:cNvPr id="13" name="Rounded Rectangle 12"/>
          <p:cNvSpPr/>
          <p:nvPr/>
        </p:nvSpPr>
        <p:spPr>
          <a:xfrm>
            <a:off x="2743200" y="4876800"/>
            <a:ext cx="3733800" cy="1447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Consulting</a:t>
            </a:r>
            <a:endParaRPr lang="en-US" dirty="0"/>
          </a:p>
          <a:p>
            <a:pPr marL="576263" indent="-293688">
              <a:buFont typeface="Wingdings" pitchFamily="2" charset="2"/>
              <a:buChar char="Ø"/>
            </a:pPr>
            <a:r>
              <a:rPr lang="en-US" sz="1600" dirty="0"/>
              <a:t>Project Management</a:t>
            </a:r>
          </a:p>
          <a:p>
            <a:pPr marL="576263" indent="-293688">
              <a:buFont typeface="Wingdings" pitchFamily="2" charset="2"/>
              <a:buChar char="Ø"/>
            </a:pPr>
            <a:r>
              <a:rPr lang="en-US" sz="1600" dirty="0"/>
              <a:t>System Analysis and Architecture Design</a:t>
            </a:r>
          </a:p>
          <a:p>
            <a:pPr marL="576263" indent="-293688">
              <a:buFont typeface="Wingdings" pitchFamily="2" charset="2"/>
              <a:buChar char="Ø"/>
            </a:pPr>
            <a:r>
              <a:rPr lang="en-US" sz="1600" dirty="0"/>
              <a:t>Business Analysis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Technical Expertise</a:t>
            </a:r>
            <a:endParaRPr lang="en-US" dirty="0"/>
          </a:p>
        </p:txBody>
      </p:sp>
      <p:sp>
        <p:nvSpPr>
          <p:cNvPr id="12" name="Rounded Rectangle 11"/>
          <p:cNvSpPr/>
          <p:nvPr/>
        </p:nvSpPr>
        <p:spPr>
          <a:xfrm>
            <a:off x="762000" y="990600"/>
            <a:ext cx="3733800" cy="9144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Platform</a:t>
            </a:r>
          </a:p>
          <a:p>
            <a:pPr marL="576263" indent="-350838">
              <a:buFont typeface="Wingdings" pitchFamily="2" charset="2"/>
              <a:buChar char="Ø"/>
            </a:pPr>
            <a:r>
              <a:rPr lang="en-US" sz="1600" dirty="0" smtClean="0"/>
              <a:t>Microsoft</a:t>
            </a:r>
            <a:endParaRPr lang="en-US" sz="1600" dirty="0"/>
          </a:p>
          <a:p>
            <a:pPr marL="576263" indent="-350838">
              <a:buFont typeface="Wingdings" pitchFamily="2" charset="2"/>
              <a:buChar char="Ø"/>
            </a:pPr>
            <a:r>
              <a:rPr lang="en-US" sz="1600" dirty="0"/>
              <a:t>LAMP</a:t>
            </a:r>
          </a:p>
        </p:txBody>
      </p:sp>
      <p:sp>
        <p:nvSpPr>
          <p:cNvPr id="8" name="Rounded Rectangle 7"/>
          <p:cNvSpPr/>
          <p:nvPr/>
        </p:nvSpPr>
        <p:spPr>
          <a:xfrm>
            <a:off x="762000" y="2286000"/>
            <a:ext cx="3733800" cy="20574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Languages</a:t>
            </a:r>
          </a:p>
          <a:p>
            <a:pPr marL="576263" indent="-350838">
              <a:buFont typeface="Wingdings" pitchFamily="2" charset="2"/>
              <a:buChar char="Ø"/>
            </a:pPr>
            <a:r>
              <a:rPr lang="en-US" sz="1600" dirty="0" err="1" smtClean="0"/>
              <a:t>C</a:t>
            </a:r>
            <a:r>
              <a:rPr lang="en-US" sz="1600" dirty="0" err="1"/>
              <a:t>#.NET</a:t>
            </a:r>
            <a:endParaRPr lang="en-US" sz="1600" dirty="0"/>
          </a:p>
          <a:p>
            <a:pPr marL="576263" indent="-350838">
              <a:buFont typeface="Wingdings" pitchFamily="2" charset="2"/>
              <a:buChar char="Ø"/>
            </a:pPr>
            <a:r>
              <a:rPr lang="en-US" sz="1600" dirty="0"/>
              <a:t>VB.NET</a:t>
            </a:r>
          </a:p>
          <a:p>
            <a:pPr marL="576263" indent="-350838">
              <a:buFont typeface="Wingdings" pitchFamily="2" charset="2"/>
              <a:buChar char="Ø"/>
            </a:pPr>
            <a:r>
              <a:rPr lang="en-US" sz="1600" dirty="0"/>
              <a:t>Visual C++</a:t>
            </a:r>
          </a:p>
          <a:p>
            <a:pPr marL="576263" indent="-350838">
              <a:buFont typeface="Wingdings" pitchFamily="2" charset="2"/>
              <a:buChar char="Ø"/>
            </a:pPr>
            <a:r>
              <a:rPr lang="en-US" sz="1600" dirty="0"/>
              <a:t>Visual Basic</a:t>
            </a:r>
          </a:p>
          <a:p>
            <a:pPr marL="576263" indent="-350838">
              <a:buFont typeface="Wingdings" pitchFamily="2" charset="2"/>
              <a:buChar char="Ø"/>
            </a:pPr>
            <a:r>
              <a:rPr lang="en-US" sz="1600" dirty="0"/>
              <a:t>Delphi</a:t>
            </a:r>
          </a:p>
          <a:p>
            <a:pPr marL="576263" indent="-350838">
              <a:buFont typeface="Wingdings" pitchFamily="2" charset="2"/>
              <a:buChar char="Ø"/>
            </a:pPr>
            <a:r>
              <a:rPr lang="en-US" sz="1600" dirty="0"/>
              <a:t>PL/SQL</a:t>
            </a:r>
          </a:p>
          <a:p>
            <a:pPr marL="576263" indent="-350838">
              <a:buFont typeface="Wingdings" pitchFamily="2" charset="2"/>
              <a:buChar char="Ø"/>
            </a:pPr>
            <a:r>
              <a:rPr lang="en-US" sz="1600" dirty="0"/>
              <a:t>C/C</a:t>
            </a:r>
            <a:r>
              <a:rPr lang="en-US" sz="1600" dirty="0" smtClean="0"/>
              <a:t>++</a:t>
            </a:r>
            <a:endParaRPr lang="en-US" sz="1600" dirty="0"/>
          </a:p>
        </p:txBody>
      </p:sp>
      <p:sp>
        <p:nvSpPr>
          <p:cNvPr id="13" name="Rounded Rectangle 12"/>
          <p:cNvSpPr/>
          <p:nvPr/>
        </p:nvSpPr>
        <p:spPr>
          <a:xfrm>
            <a:off x="762000" y="4724400"/>
            <a:ext cx="3733800" cy="12954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Database</a:t>
            </a:r>
            <a:endParaRPr lang="en-US" dirty="0" smtClean="0"/>
          </a:p>
          <a:p>
            <a:pPr marL="576263" indent="-350838">
              <a:buFont typeface="Wingdings" pitchFamily="2" charset="2"/>
              <a:buChar char="Ø"/>
            </a:pPr>
            <a:r>
              <a:rPr lang="en-US" sz="1600" dirty="0" smtClean="0"/>
              <a:t>Microsoft </a:t>
            </a:r>
            <a:r>
              <a:rPr lang="en-US" sz="1600" dirty="0"/>
              <a:t>SQL Server</a:t>
            </a:r>
          </a:p>
          <a:p>
            <a:pPr marL="576263" indent="-350838">
              <a:buFont typeface="Wingdings" pitchFamily="2" charset="2"/>
              <a:buChar char="Ø"/>
            </a:pPr>
            <a:r>
              <a:rPr lang="en-US" sz="1600" dirty="0"/>
              <a:t>Microsoft Access</a:t>
            </a:r>
          </a:p>
          <a:p>
            <a:pPr marL="576263" indent="-350838">
              <a:buFont typeface="Wingdings" pitchFamily="2" charset="2"/>
              <a:buChar char="Ø"/>
            </a:pPr>
            <a:r>
              <a:rPr lang="en-US" sz="1600" dirty="0" err="1"/>
              <a:t>MySQL</a:t>
            </a:r>
            <a:endParaRPr lang="en-US" sz="1600" dirty="0"/>
          </a:p>
          <a:p>
            <a:pPr marL="576263" indent="-350838">
              <a:buFont typeface="Wingdings" pitchFamily="2" charset="2"/>
              <a:buChar char="Ø"/>
            </a:pPr>
            <a:r>
              <a:rPr lang="en-US" sz="1600" dirty="0" err="1"/>
              <a:t>SQLLite</a:t>
            </a:r>
            <a:endParaRPr lang="en-US" sz="1600" dirty="0"/>
          </a:p>
        </p:txBody>
      </p:sp>
      <p:sp>
        <p:nvSpPr>
          <p:cNvPr id="14" name="Rounded Rectangle 13"/>
          <p:cNvSpPr/>
          <p:nvPr/>
        </p:nvSpPr>
        <p:spPr>
          <a:xfrm>
            <a:off x="4876800" y="990600"/>
            <a:ext cx="3733800" cy="3352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Web Technologies</a:t>
            </a:r>
          </a:p>
          <a:p>
            <a:endParaRPr lang="en-US" b="1" dirty="0" smtClean="0"/>
          </a:p>
          <a:p>
            <a:pPr marL="576263" indent="-350838">
              <a:buFont typeface="Wingdings" pitchFamily="2" charset="2"/>
              <a:buChar char="Ø"/>
            </a:pPr>
            <a:r>
              <a:rPr lang="en-US" sz="1600" dirty="0"/>
              <a:t>ASP.NET</a:t>
            </a:r>
          </a:p>
          <a:p>
            <a:pPr marL="576263" indent="-350838">
              <a:buFont typeface="Wingdings" pitchFamily="2" charset="2"/>
              <a:buChar char="Ø"/>
            </a:pPr>
            <a:r>
              <a:rPr lang="en-US" sz="1600" dirty="0"/>
              <a:t>ASP.NET </a:t>
            </a:r>
            <a:r>
              <a:rPr lang="en-US" sz="1600" dirty="0" err="1"/>
              <a:t>MVC</a:t>
            </a:r>
            <a:endParaRPr lang="en-US" sz="1600" dirty="0"/>
          </a:p>
          <a:p>
            <a:pPr marL="576263" indent="-350838">
              <a:buFont typeface="Wingdings" pitchFamily="2" charset="2"/>
              <a:buChar char="Ø"/>
            </a:pPr>
            <a:r>
              <a:rPr lang="en-US" sz="1600" dirty="0"/>
              <a:t>SharePoint </a:t>
            </a:r>
          </a:p>
          <a:p>
            <a:pPr marL="576263" indent="-350838">
              <a:buFont typeface="Wingdings" pitchFamily="2" charset="2"/>
              <a:buChar char="Ø"/>
            </a:pPr>
            <a:r>
              <a:rPr lang="en-US" sz="1600" dirty="0"/>
              <a:t>Active Server Pages (ASP)</a:t>
            </a:r>
          </a:p>
          <a:p>
            <a:pPr marL="576263" indent="-350838">
              <a:buFont typeface="Wingdings" pitchFamily="2" charset="2"/>
              <a:buChar char="Ø"/>
            </a:pPr>
            <a:r>
              <a:rPr lang="en-US" sz="1600" dirty="0" err="1"/>
              <a:t>PHP</a:t>
            </a:r>
            <a:endParaRPr lang="en-US" sz="1600" dirty="0"/>
          </a:p>
          <a:p>
            <a:pPr marL="576263" indent="-350838">
              <a:buFont typeface="Wingdings" pitchFamily="2" charset="2"/>
              <a:buChar char="Ø"/>
            </a:pPr>
            <a:r>
              <a:rPr lang="en-US" sz="1600" dirty="0" err="1" smtClean="0"/>
              <a:t>Javascript</a:t>
            </a:r>
            <a:r>
              <a:rPr lang="en-US" sz="1600" dirty="0" smtClean="0"/>
              <a:t> / </a:t>
            </a:r>
            <a:r>
              <a:rPr lang="en-US" sz="1600" dirty="0" err="1" smtClean="0"/>
              <a:t>JQuery</a:t>
            </a:r>
            <a:endParaRPr lang="en-US" sz="1600" dirty="0"/>
          </a:p>
          <a:p>
            <a:pPr marL="576263" indent="-350838">
              <a:buFont typeface="Wingdings" pitchFamily="2" charset="2"/>
              <a:buChar char="Ø"/>
            </a:pPr>
            <a:r>
              <a:rPr lang="en-US" sz="1600" dirty="0"/>
              <a:t>VBScript</a:t>
            </a:r>
          </a:p>
          <a:p>
            <a:pPr marL="576263" indent="-350838">
              <a:buFont typeface="Wingdings" pitchFamily="2" charset="2"/>
              <a:buChar char="Ø"/>
            </a:pPr>
            <a:r>
              <a:rPr lang="en-US" sz="1600" dirty="0"/>
              <a:t>XML</a:t>
            </a:r>
          </a:p>
          <a:p>
            <a:pPr marL="576263" indent="-350838">
              <a:buFont typeface="Wingdings" pitchFamily="2" charset="2"/>
              <a:buChar char="Ø"/>
            </a:pPr>
            <a:r>
              <a:rPr lang="en-US" sz="1600" dirty="0" err="1"/>
              <a:t>XSLT</a:t>
            </a:r>
            <a:endParaRPr lang="en-US" sz="1600" dirty="0"/>
          </a:p>
          <a:p>
            <a:pPr marL="576263" indent="-350838">
              <a:buFont typeface="Wingdings" pitchFamily="2" charset="2"/>
              <a:buChar char="Ø"/>
            </a:pPr>
            <a:r>
              <a:rPr lang="en-US" sz="1600" dirty="0" err="1"/>
              <a:t>DHTML</a:t>
            </a:r>
            <a:endParaRPr lang="en-US" sz="1600" dirty="0"/>
          </a:p>
          <a:p>
            <a:pPr marL="576263" indent="-350838">
              <a:buFont typeface="Wingdings" pitchFamily="2" charset="2"/>
              <a:buChar char="Ø"/>
            </a:pPr>
            <a:r>
              <a:rPr lang="en-US" sz="1600" dirty="0"/>
              <a:t>HTML</a:t>
            </a:r>
          </a:p>
        </p:txBody>
      </p:sp>
      <p:sp>
        <p:nvSpPr>
          <p:cNvPr id="15" name="Rounded Rectangle 14"/>
          <p:cNvSpPr/>
          <p:nvPr/>
        </p:nvSpPr>
        <p:spPr>
          <a:xfrm>
            <a:off x="4876800" y="4724400"/>
            <a:ext cx="3733800" cy="12954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Tools</a:t>
            </a:r>
            <a:endParaRPr lang="en-US" dirty="0" smtClean="0"/>
          </a:p>
          <a:p>
            <a:pPr marL="576263" indent="-350838">
              <a:buFont typeface="Wingdings" pitchFamily="2" charset="2"/>
              <a:buChar char="Ø"/>
            </a:pPr>
            <a:r>
              <a:rPr lang="en-US" sz="1600" dirty="0"/>
              <a:t>Crystal Reports</a:t>
            </a:r>
          </a:p>
          <a:p>
            <a:pPr marL="576263" indent="-350838">
              <a:buFont typeface="Wingdings" pitchFamily="2" charset="2"/>
              <a:buChar char="Ø"/>
            </a:pPr>
            <a:r>
              <a:rPr lang="en-US" sz="1600" dirty="0"/>
              <a:t>Eclipse</a:t>
            </a:r>
          </a:p>
          <a:p>
            <a:pPr marL="576263" indent="-350838">
              <a:buFont typeface="Wingdings" pitchFamily="2" charset="2"/>
              <a:buChar char="Ø"/>
            </a:pPr>
            <a:r>
              <a:rPr lang="en-US" sz="1600" dirty="0" err="1"/>
              <a:t>UML</a:t>
            </a:r>
            <a:endParaRPr lang="en-US" sz="1600" dirty="0"/>
          </a:p>
          <a:p>
            <a:pPr marL="576263" indent="-350838">
              <a:buFont typeface="Wingdings" pitchFamily="2" charset="2"/>
              <a:buChar char="Ø"/>
            </a:pPr>
            <a:r>
              <a:rPr lang="en-US" sz="1600" dirty="0"/>
              <a:t>Visual Source Safe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Business Verticals</a:t>
            </a:r>
            <a:endParaRPr lang="en-US" dirty="0"/>
          </a:p>
        </p:txBody>
      </p:sp>
      <p:sp>
        <p:nvSpPr>
          <p:cNvPr id="8" name="Rounded Rectangle 7"/>
          <p:cNvSpPr/>
          <p:nvPr/>
        </p:nvSpPr>
        <p:spPr>
          <a:xfrm>
            <a:off x="2057400" y="1981200"/>
            <a:ext cx="5105400" cy="2590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263" indent="-350838">
              <a:buFont typeface="Wingdings" pitchFamily="2" charset="2"/>
              <a:buChar char="Ø"/>
            </a:pPr>
            <a:r>
              <a:rPr lang="en-US" dirty="0" smtClean="0"/>
              <a:t>Energy </a:t>
            </a:r>
            <a:r>
              <a:rPr lang="en-US" dirty="0"/>
              <a:t>&amp; Power Generation</a:t>
            </a:r>
          </a:p>
          <a:p>
            <a:pPr marL="576263" indent="-350838">
              <a:buFont typeface="Wingdings" pitchFamily="2" charset="2"/>
              <a:buChar char="Ø"/>
            </a:pPr>
            <a:r>
              <a:rPr lang="en-US" dirty="0"/>
              <a:t>Healthcare &amp; Life sciences</a:t>
            </a:r>
          </a:p>
          <a:p>
            <a:pPr marL="576263" indent="-350838">
              <a:buFont typeface="Wingdings" pitchFamily="2" charset="2"/>
              <a:buChar char="Ø"/>
            </a:pPr>
            <a:r>
              <a:rPr lang="en-US" dirty="0"/>
              <a:t>Hospitality, Travel &amp; Transportation</a:t>
            </a:r>
          </a:p>
          <a:p>
            <a:pPr marL="576263" indent="-350838">
              <a:buFont typeface="Wingdings" pitchFamily="2" charset="2"/>
              <a:buChar char="Ø"/>
            </a:pPr>
            <a:r>
              <a:rPr lang="en-US" dirty="0"/>
              <a:t>Finance</a:t>
            </a:r>
          </a:p>
          <a:p>
            <a:pPr marL="576263" indent="-350838">
              <a:buFont typeface="Wingdings" pitchFamily="2" charset="2"/>
              <a:buChar char="Ø"/>
            </a:pPr>
            <a:r>
              <a:rPr lang="en-US" dirty="0"/>
              <a:t>Manufacturing (Diamond)</a:t>
            </a:r>
          </a:p>
          <a:p>
            <a:pPr marL="576263" indent="-350838">
              <a:buFont typeface="Wingdings" pitchFamily="2" charset="2"/>
              <a:buChar char="Ø"/>
            </a:pPr>
            <a:r>
              <a:rPr lang="en-US" dirty="0"/>
              <a:t>Event Management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Outsourcing Models</a:t>
            </a:r>
            <a:endParaRPr lang="en-US" dirty="0"/>
          </a:p>
        </p:txBody>
      </p:sp>
      <p:sp>
        <p:nvSpPr>
          <p:cNvPr id="8" name="Rounded Rectangle 7"/>
          <p:cNvSpPr/>
          <p:nvPr/>
        </p:nvSpPr>
        <p:spPr>
          <a:xfrm>
            <a:off x="381000" y="1371600"/>
            <a:ext cx="8382000" cy="1066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282575"/>
            <a:endParaRPr lang="en-US" b="1" dirty="0" smtClean="0"/>
          </a:p>
          <a:p>
            <a:pPr marL="282575"/>
            <a:endParaRPr lang="en-US" b="1" dirty="0"/>
          </a:p>
          <a:p>
            <a:pPr marL="282575"/>
            <a:r>
              <a:rPr lang="en-US" b="1" dirty="0" smtClean="0"/>
              <a:t>Dedicate </a:t>
            </a:r>
            <a:r>
              <a:rPr lang="en-US" b="1" dirty="0"/>
              <a:t>Staff </a:t>
            </a:r>
            <a:r>
              <a:rPr lang="en-US" b="1" dirty="0" smtClean="0"/>
              <a:t>Augmentation</a:t>
            </a:r>
          </a:p>
          <a:p>
            <a:pPr marL="576263" indent="-350838"/>
            <a:endParaRPr lang="en-US" b="1" dirty="0" smtClean="0"/>
          </a:p>
          <a:p>
            <a:pPr marL="576263" indent="-350838"/>
            <a:endParaRPr lang="en-US" b="1" dirty="0"/>
          </a:p>
          <a:p>
            <a:pPr marL="350838" indent="-350838"/>
            <a:endParaRPr lang="en-US" b="1" dirty="0" smtClean="0"/>
          </a:p>
          <a:p>
            <a:pPr marL="350838" indent="-350838">
              <a:buFont typeface="Wingdings" pitchFamily="2" charset="2"/>
              <a:buChar char="Ø"/>
            </a:pPr>
            <a:r>
              <a:rPr lang="en-US" sz="1600" dirty="0" smtClean="0"/>
              <a:t>Hire </a:t>
            </a:r>
            <a:r>
              <a:rPr lang="en-US" sz="1600" dirty="0"/>
              <a:t>best suitable dedicated resource</a:t>
            </a:r>
          </a:p>
          <a:p>
            <a:pPr marL="350838" indent="-350838">
              <a:buFont typeface="Wingdings" pitchFamily="2" charset="2"/>
              <a:buChar char="Ø"/>
            </a:pPr>
            <a:r>
              <a:rPr lang="en-US" sz="1600" dirty="0" smtClean="0"/>
              <a:t>Manage as your own staff</a:t>
            </a:r>
          </a:p>
          <a:p>
            <a:pPr marL="350838" indent="-350838">
              <a:buFont typeface="Wingdings" pitchFamily="2" charset="2"/>
              <a:buChar char="Ø"/>
            </a:pPr>
            <a:r>
              <a:rPr lang="en-US" sz="1600" dirty="0" smtClean="0"/>
              <a:t>Pay-for-time (monthly or hourly)</a:t>
            </a:r>
            <a:endParaRPr lang="en-US" sz="1600" dirty="0"/>
          </a:p>
        </p:txBody>
      </p:sp>
      <p:sp>
        <p:nvSpPr>
          <p:cNvPr id="14" name="Rounded Rectangle 13"/>
          <p:cNvSpPr/>
          <p:nvPr/>
        </p:nvSpPr>
        <p:spPr>
          <a:xfrm>
            <a:off x="381000" y="2743200"/>
            <a:ext cx="8382000" cy="1066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282575"/>
            <a:endParaRPr lang="en-US" b="1" dirty="0" smtClean="0"/>
          </a:p>
          <a:p>
            <a:pPr marL="282575"/>
            <a:endParaRPr lang="en-US" b="1" dirty="0"/>
          </a:p>
          <a:p>
            <a:pPr marL="282575"/>
            <a:r>
              <a:rPr lang="en-US" b="1" dirty="0" smtClean="0"/>
              <a:t>Tasked Based Outsourcing</a:t>
            </a:r>
          </a:p>
          <a:p>
            <a:pPr marL="576263" indent="-350838"/>
            <a:endParaRPr lang="en-US" b="1" dirty="0" smtClean="0"/>
          </a:p>
          <a:p>
            <a:pPr marL="576263" indent="-350838"/>
            <a:endParaRPr lang="en-US" b="1" dirty="0"/>
          </a:p>
          <a:p>
            <a:pPr marL="350838" indent="-350838"/>
            <a:endParaRPr lang="en-US" b="1" dirty="0" smtClean="0"/>
          </a:p>
          <a:p>
            <a:pPr marL="350838" indent="-350838">
              <a:buFont typeface="Wingdings" pitchFamily="2" charset="2"/>
              <a:buChar char="Ø"/>
            </a:pPr>
            <a:r>
              <a:rPr lang="en-US" sz="1600" dirty="0" smtClean="0"/>
              <a:t>Availability of specific skilled person </a:t>
            </a:r>
            <a:endParaRPr lang="en-US" sz="1600" dirty="0"/>
          </a:p>
          <a:p>
            <a:pPr marL="350838" indent="-350838">
              <a:buFont typeface="Wingdings" pitchFamily="2" charset="2"/>
              <a:buChar char="Ø"/>
            </a:pPr>
            <a:r>
              <a:rPr lang="en-US" sz="1600" dirty="0" smtClean="0"/>
              <a:t>Monitor and control your cost</a:t>
            </a:r>
          </a:p>
          <a:p>
            <a:pPr marL="350838" indent="-350838">
              <a:buFont typeface="Wingdings" pitchFamily="2" charset="2"/>
              <a:buChar char="Ø"/>
            </a:pPr>
            <a:r>
              <a:rPr lang="en-US" sz="1600" dirty="0" smtClean="0"/>
              <a:t>Pay-for-task</a:t>
            </a:r>
            <a:endParaRPr lang="en-US" sz="1600" dirty="0"/>
          </a:p>
        </p:txBody>
      </p:sp>
      <p:sp>
        <p:nvSpPr>
          <p:cNvPr id="15" name="Rounded Rectangle 14"/>
          <p:cNvSpPr/>
          <p:nvPr/>
        </p:nvSpPr>
        <p:spPr>
          <a:xfrm>
            <a:off x="381000" y="4114800"/>
            <a:ext cx="8382000" cy="11430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282575"/>
            <a:endParaRPr lang="en-US" b="1" dirty="0" smtClean="0"/>
          </a:p>
          <a:p>
            <a:pPr marL="282575"/>
            <a:endParaRPr lang="en-US" b="1" dirty="0"/>
          </a:p>
          <a:p>
            <a:pPr marL="282575"/>
            <a:r>
              <a:rPr lang="en-US" b="1" dirty="0" smtClean="0"/>
              <a:t>Project Based Outsourcing</a:t>
            </a:r>
          </a:p>
          <a:p>
            <a:pPr marL="576263" indent="-350838"/>
            <a:endParaRPr lang="en-US" b="1" dirty="0" smtClean="0"/>
          </a:p>
          <a:p>
            <a:pPr marL="576263" indent="-350838"/>
            <a:endParaRPr lang="en-US" b="1" dirty="0"/>
          </a:p>
          <a:p>
            <a:pPr marL="350838" indent="-350838"/>
            <a:endParaRPr lang="en-US" b="1" dirty="0" smtClean="0"/>
          </a:p>
          <a:p>
            <a:pPr marL="350838" indent="-350838">
              <a:buFont typeface="Wingdings" pitchFamily="2" charset="2"/>
              <a:buChar char="Ø"/>
            </a:pPr>
            <a:r>
              <a:rPr lang="en-US" sz="1600" dirty="0" smtClean="0"/>
              <a:t>Availability of dedicated Project Manager</a:t>
            </a:r>
            <a:endParaRPr lang="en-US" sz="1600" dirty="0"/>
          </a:p>
          <a:p>
            <a:pPr marL="350838" indent="-350838">
              <a:buFont typeface="Wingdings" pitchFamily="2" charset="2"/>
              <a:buChar char="Ø"/>
            </a:pPr>
            <a:r>
              <a:rPr lang="en-US" sz="1600" dirty="0" smtClean="0"/>
              <a:t>Monitor and control your cost through single point of contact</a:t>
            </a:r>
          </a:p>
          <a:p>
            <a:pPr marL="350838" indent="-350838">
              <a:buFont typeface="Wingdings" pitchFamily="2" charset="2"/>
              <a:buChar char="Ø"/>
            </a:pPr>
            <a:r>
              <a:rPr lang="en-US" sz="1600" dirty="0" smtClean="0"/>
              <a:t>Pay-for-task / Pay-for-Time</a:t>
            </a:r>
            <a:endParaRPr 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Development Methodologies</a:t>
            </a:r>
            <a:endParaRPr lang="en-US" dirty="0"/>
          </a:p>
        </p:txBody>
      </p:sp>
      <p:sp>
        <p:nvSpPr>
          <p:cNvPr id="8" name="Rounded Rectangle 7"/>
          <p:cNvSpPr/>
          <p:nvPr/>
        </p:nvSpPr>
        <p:spPr>
          <a:xfrm>
            <a:off x="2057400" y="1981200"/>
            <a:ext cx="5105400" cy="2590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6263" indent="-350838">
              <a:buFont typeface="Wingdings" pitchFamily="2" charset="2"/>
              <a:buChar char="Ø"/>
            </a:pPr>
            <a:r>
              <a:rPr lang="en-US" dirty="0"/>
              <a:t>Agile with Scrum</a:t>
            </a:r>
          </a:p>
          <a:p>
            <a:pPr marL="576263" indent="-350838">
              <a:buFont typeface="Wingdings" pitchFamily="2" charset="2"/>
              <a:buChar char="Ø"/>
            </a:pPr>
            <a:r>
              <a:rPr lang="en-US" dirty="0"/>
              <a:t>Agile with Extreme Programming</a:t>
            </a:r>
          </a:p>
          <a:p>
            <a:pPr marL="576263" indent="-350838">
              <a:buFont typeface="Wingdings" pitchFamily="2" charset="2"/>
              <a:buChar char="Ø"/>
            </a:pPr>
            <a:r>
              <a:rPr lang="en-US" dirty="0"/>
              <a:t>Waterfall / LINEAR SEQUENTIAL MODEL</a:t>
            </a:r>
          </a:p>
          <a:p>
            <a:pPr marL="576263" indent="-350838">
              <a:buFont typeface="Wingdings" pitchFamily="2" charset="2"/>
              <a:buChar char="Ø"/>
            </a:pPr>
            <a:r>
              <a:rPr lang="en-US" dirty="0"/>
              <a:t>Spiral</a:t>
            </a:r>
          </a:p>
          <a:p>
            <a:pPr marL="576263" indent="-350838">
              <a:buFont typeface="Wingdings" pitchFamily="2" charset="2"/>
              <a:buChar char="Ø"/>
            </a:pPr>
            <a:r>
              <a:rPr lang="en-US" dirty="0"/>
              <a:t>Prototyping model</a:t>
            </a:r>
          </a:p>
          <a:p>
            <a:pPr marL="576263" indent="-350838">
              <a:buFont typeface="Wingdings" pitchFamily="2" charset="2"/>
              <a:buChar char="Ø"/>
            </a:pPr>
            <a:r>
              <a:rPr lang="en-US" dirty="0"/>
              <a:t>RUP and use case modeling</a:t>
            </a:r>
          </a:p>
          <a:p>
            <a:pPr marL="576263" indent="-350838">
              <a:buFont typeface="Wingdings" pitchFamily="2" charset="2"/>
              <a:buChar char="Ø"/>
            </a:pPr>
            <a:r>
              <a:rPr lang="en-US" dirty="0"/>
              <a:t>Rapid Application Development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Quality Assurance</a:t>
            </a:r>
            <a:endParaRPr lang="en-US" dirty="0"/>
          </a:p>
        </p:txBody>
      </p:sp>
      <p:sp>
        <p:nvSpPr>
          <p:cNvPr id="8" name="Rounded Rectangle 7"/>
          <p:cNvSpPr/>
          <p:nvPr/>
        </p:nvSpPr>
        <p:spPr>
          <a:xfrm>
            <a:off x="685800" y="1524000"/>
            <a:ext cx="3581400" cy="19050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2575" indent="-350838"/>
            <a:r>
              <a:rPr lang="en-US" b="1" dirty="0"/>
              <a:t>Testing </a:t>
            </a:r>
            <a:r>
              <a:rPr lang="en-US" b="1" dirty="0" smtClean="0"/>
              <a:t>Strategy</a:t>
            </a:r>
          </a:p>
          <a:p>
            <a:pPr marL="282575" indent="-350838"/>
            <a:endParaRPr lang="en-US" b="1" dirty="0"/>
          </a:p>
          <a:p>
            <a:pPr marL="576263" indent="-350838">
              <a:buFont typeface="Wingdings" pitchFamily="2" charset="2"/>
              <a:buChar char="Ø"/>
            </a:pPr>
            <a:r>
              <a:rPr lang="en-US" dirty="0" smtClean="0"/>
              <a:t>Unit Testing</a:t>
            </a:r>
            <a:endParaRPr lang="en-US" dirty="0"/>
          </a:p>
          <a:p>
            <a:pPr marL="576263" indent="-350838">
              <a:buFont typeface="Wingdings" pitchFamily="2" charset="2"/>
              <a:buChar char="Ø"/>
            </a:pPr>
            <a:r>
              <a:rPr lang="en-US" dirty="0" smtClean="0"/>
              <a:t>Integration Testing</a:t>
            </a:r>
            <a:endParaRPr lang="en-US" dirty="0"/>
          </a:p>
          <a:p>
            <a:pPr marL="576263" indent="-350838">
              <a:buFont typeface="Wingdings" pitchFamily="2" charset="2"/>
              <a:buChar char="Ø"/>
            </a:pPr>
            <a:r>
              <a:rPr lang="en-US" dirty="0" smtClean="0"/>
              <a:t>Validation Testing</a:t>
            </a:r>
            <a:endParaRPr lang="en-US" dirty="0"/>
          </a:p>
          <a:p>
            <a:pPr marL="576263" indent="-350838">
              <a:buFont typeface="Wingdings" pitchFamily="2" charset="2"/>
              <a:buChar char="Ø"/>
            </a:pPr>
            <a:r>
              <a:rPr lang="en-US" dirty="0" smtClean="0"/>
              <a:t>System Testing</a:t>
            </a:r>
            <a:endParaRPr lang="en-US" dirty="0"/>
          </a:p>
        </p:txBody>
      </p:sp>
      <p:sp>
        <p:nvSpPr>
          <p:cNvPr id="12" name="Rounded Rectangle 11"/>
          <p:cNvSpPr/>
          <p:nvPr/>
        </p:nvSpPr>
        <p:spPr>
          <a:xfrm>
            <a:off x="4724400" y="1524000"/>
            <a:ext cx="3657600" cy="28194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2575" indent="-350838"/>
            <a:r>
              <a:rPr lang="en-US" b="1" dirty="0"/>
              <a:t>Testing </a:t>
            </a:r>
            <a:r>
              <a:rPr lang="en-US" b="1" dirty="0" smtClean="0"/>
              <a:t>Approach</a:t>
            </a:r>
          </a:p>
          <a:p>
            <a:pPr marL="282575" indent="-350838"/>
            <a:endParaRPr lang="en-US" b="1" dirty="0"/>
          </a:p>
          <a:p>
            <a:pPr marL="576263" indent="-350838">
              <a:buFont typeface="Wingdings" pitchFamily="2" charset="2"/>
              <a:buChar char="Ø"/>
            </a:pPr>
            <a:r>
              <a:rPr lang="en-US" dirty="0" smtClean="0"/>
              <a:t>Functional Testing</a:t>
            </a:r>
            <a:endParaRPr lang="en-US" dirty="0"/>
          </a:p>
          <a:p>
            <a:pPr marL="576263" indent="-350838">
              <a:buFont typeface="Wingdings" pitchFamily="2" charset="2"/>
              <a:buChar char="Ø"/>
            </a:pPr>
            <a:r>
              <a:rPr lang="en-US" dirty="0" smtClean="0"/>
              <a:t>Regression Testing</a:t>
            </a:r>
            <a:endParaRPr lang="en-US" dirty="0"/>
          </a:p>
          <a:p>
            <a:pPr marL="576263" indent="-350838">
              <a:buFont typeface="Wingdings" pitchFamily="2" charset="2"/>
              <a:buChar char="Ø"/>
            </a:pPr>
            <a:r>
              <a:rPr lang="en-US" dirty="0" smtClean="0"/>
              <a:t>Exception / Negative Testing</a:t>
            </a:r>
            <a:endParaRPr lang="en-US" dirty="0"/>
          </a:p>
          <a:p>
            <a:pPr marL="576263" indent="-350838">
              <a:buFont typeface="Wingdings" pitchFamily="2" charset="2"/>
              <a:buChar char="Ø"/>
            </a:pPr>
            <a:r>
              <a:rPr lang="en-US" dirty="0" smtClean="0"/>
              <a:t>Performance Testing</a:t>
            </a:r>
          </a:p>
          <a:p>
            <a:pPr marL="576263" indent="-350838">
              <a:buFont typeface="Wingdings" pitchFamily="2" charset="2"/>
              <a:buChar char="Ø"/>
            </a:pPr>
            <a:r>
              <a:rPr lang="en-US" dirty="0" smtClean="0"/>
              <a:t>Platform Compatibility Testing</a:t>
            </a:r>
          </a:p>
          <a:p>
            <a:pPr marL="576263" indent="-350838">
              <a:buFont typeface="Wingdings" pitchFamily="2" charset="2"/>
              <a:buChar char="Ø"/>
            </a:pPr>
            <a:r>
              <a:rPr lang="en-US" dirty="0" smtClean="0"/>
              <a:t>Usability Testing</a:t>
            </a:r>
          </a:p>
          <a:p>
            <a:pPr marL="576263" indent="-350838">
              <a:buFont typeface="Wingdings" pitchFamily="2" charset="2"/>
              <a:buChar char="Ø"/>
            </a:pPr>
            <a:r>
              <a:rPr lang="en-US" dirty="0" smtClean="0"/>
              <a:t>Installation Testing</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Contact Us</a:t>
            </a:r>
            <a:endParaRPr lang="en-US" dirty="0"/>
          </a:p>
        </p:txBody>
      </p:sp>
      <p:grpSp>
        <p:nvGrpSpPr>
          <p:cNvPr id="13" name="Group 12"/>
          <p:cNvGrpSpPr/>
          <p:nvPr/>
        </p:nvGrpSpPr>
        <p:grpSpPr>
          <a:xfrm>
            <a:off x="1371600" y="1219200"/>
            <a:ext cx="6324600" cy="1371600"/>
            <a:chOff x="1371600" y="990600"/>
            <a:chExt cx="6324600" cy="1371600"/>
          </a:xfrm>
        </p:grpSpPr>
        <p:sp>
          <p:nvSpPr>
            <p:cNvPr id="14" name="Rounded Rectangle 13"/>
            <p:cNvSpPr/>
            <p:nvPr/>
          </p:nvSpPr>
          <p:spPr>
            <a:xfrm>
              <a:off x="1371600" y="9906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Mr. Debadi Roy (Co-founder, COO)</a:t>
              </a:r>
            </a:p>
            <a:p>
              <a:endParaRPr lang="en-US" dirty="0" smtClean="0"/>
            </a:p>
            <a:p>
              <a:pPr lvl="4" indent="342900">
                <a:buFont typeface="Wingdings" pitchFamily="2" charset="2"/>
                <a:buChar char="Ø"/>
              </a:pPr>
              <a:r>
                <a:rPr lang="en-US" sz="1600" dirty="0" smtClean="0"/>
                <a:t>E-mail   : debadiroy@trimantra.com</a:t>
              </a:r>
            </a:p>
            <a:p>
              <a:pPr lvl="4" indent="342900">
                <a:buFont typeface="Wingdings" pitchFamily="2" charset="2"/>
                <a:buChar char="Ø"/>
              </a:pPr>
              <a:r>
                <a:rPr lang="en-US" sz="1600" dirty="0" smtClean="0"/>
                <a:t>Skype    : </a:t>
              </a:r>
              <a:r>
                <a:rPr lang="en-US" sz="1600" dirty="0" err="1" smtClean="0"/>
                <a:t>trimantra</a:t>
              </a:r>
              <a:r>
                <a:rPr lang="en-US" sz="1600" dirty="0" smtClean="0"/>
                <a:t> / </a:t>
              </a:r>
              <a:r>
                <a:rPr lang="en-US" sz="1600" dirty="0" err="1" smtClean="0"/>
                <a:t>debadiroy</a:t>
              </a:r>
              <a:r>
                <a:rPr lang="en-US" sz="1600" dirty="0" smtClean="0"/>
                <a:t> </a:t>
              </a:r>
            </a:p>
            <a:p>
              <a:pPr lvl="4" indent="342900">
                <a:buFont typeface="Wingdings" pitchFamily="2" charset="2"/>
                <a:buChar char="Ø"/>
              </a:pPr>
              <a:r>
                <a:rPr lang="en-US" sz="1600" dirty="0" smtClean="0"/>
                <a:t>Mobile  : 00-91-942 839 1927 </a:t>
              </a:r>
              <a:endParaRPr lang="en-US" sz="1600" dirty="0"/>
            </a:p>
          </p:txBody>
        </p:sp>
        <p:grpSp>
          <p:nvGrpSpPr>
            <p:cNvPr id="15" name="Group 15"/>
            <p:cNvGrpSpPr/>
            <p:nvPr/>
          </p:nvGrpSpPr>
          <p:grpSpPr>
            <a:xfrm>
              <a:off x="1590675" y="1062036"/>
              <a:ext cx="1228725" cy="1233489"/>
              <a:chOff x="1590675" y="1293804"/>
              <a:chExt cx="1228725" cy="1233489"/>
            </a:xfrm>
          </p:grpSpPr>
          <p:pic>
            <p:nvPicPr>
              <p:cNvPr id="16" name="Picture 2" descr="Debadi Roy"/>
              <p:cNvPicPr>
                <a:picLocks noChangeAspect="1" noChangeArrowheads="1"/>
              </p:cNvPicPr>
              <p:nvPr/>
            </p:nvPicPr>
            <p:blipFill>
              <a:blip r:embed="rId3" cstate="print"/>
              <a:srcRect/>
              <a:stretch>
                <a:fillRect/>
              </a:stretch>
            </p:blipFill>
            <p:spPr bwMode="auto">
              <a:xfrm>
                <a:off x="1590675" y="1296938"/>
                <a:ext cx="1219200" cy="1217662"/>
              </a:xfrm>
              <a:prstGeom prst="rect">
                <a:avLst/>
              </a:prstGeom>
              <a:noFill/>
              <a:ln w="9525">
                <a:noFill/>
                <a:miter lim="800000"/>
                <a:headEnd/>
                <a:tailEnd/>
              </a:ln>
            </p:spPr>
          </p:pic>
          <p:sp>
            <p:nvSpPr>
              <p:cNvPr id="17" name="Rounded Rectangle 16"/>
              <p:cNvSpPr/>
              <p:nvPr/>
            </p:nvSpPr>
            <p:spPr>
              <a:xfrm>
                <a:off x="1600200" y="1293804"/>
                <a:ext cx="1219200" cy="1233489"/>
              </a:xfrm>
              <a:prstGeom prst="roundRect">
                <a:avLst>
                  <a:gd name="adj" fmla="val 7595"/>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8" name="Group 17"/>
          <p:cNvGrpSpPr/>
          <p:nvPr/>
        </p:nvGrpSpPr>
        <p:grpSpPr>
          <a:xfrm>
            <a:off x="1371600" y="2895600"/>
            <a:ext cx="6324600" cy="1371600"/>
            <a:chOff x="1371600" y="2590800"/>
            <a:chExt cx="6324600" cy="1371600"/>
          </a:xfrm>
        </p:grpSpPr>
        <p:sp>
          <p:nvSpPr>
            <p:cNvPr id="19" name="Rounded Rectangle 18"/>
            <p:cNvSpPr/>
            <p:nvPr/>
          </p:nvSpPr>
          <p:spPr>
            <a:xfrm>
              <a:off x="1371600" y="25908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Mr. Mehul Parekh (Co-founder, </a:t>
              </a:r>
              <a:r>
                <a:rPr lang="en-US" dirty="0" err="1" smtClean="0"/>
                <a:t>CTO</a:t>
              </a:r>
              <a:r>
                <a:rPr lang="en-US" dirty="0" smtClean="0"/>
                <a:t>)</a:t>
              </a:r>
            </a:p>
            <a:p>
              <a:endParaRPr lang="en-US" dirty="0" smtClean="0"/>
            </a:p>
            <a:p>
              <a:pPr lvl="4" indent="342900">
                <a:buFont typeface="Wingdings" pitchFamily="2" charset="2"/>
                <a:buChar char="Ø"/>
              </a:pPr>
              <a:r>
                <a:rPr lang="en-US" sz="1600" dirty="0" smtClean="0"/>
                <a:t>E-mail   : mehul.d.parekh@trimantra.com</a:t>
              </a:r>
            </a:p>
            <a:p>
              <a:pPr lvl="4" indent="342900">
                <a:buFont typeface="Wingdings" pitchFamily="2" charset="2"/>
                <a:buChar char="Ø"/>
              </a:pPr>
              <a:r>
                <a:rPr lang="en-US" sz="1600" dirty="0" smtClean="0"/>
                <a:t>Skype    : </a:t>
              </a:r>
              <a:r>
                <a:rPr lang="en-US" sz="1600" dirty="0" err="1" smtClean="0"/>
                <a:t>parekhmd</a:t>
              </a:r>
              <a:endParaRPr lang="en-US" sz="1600" dirty="0" smtClean="0"/>
            </a:p>
            <a:p>
              <a:pPr lvl="4" indent="342900">
                <a:buFont typeface="Wingdings" pitchFamily="2" charset="2"/>
                <a:buChar char="Ø"/>
              </a:pPr>
              <a:r>
                <a:rPr lang="en-US" sz="1600" dirty="0" smtClean="0"/>
                <a:t>Mobile : 00-91-901 634 1550</a:t>
              </a:r>
              <a:endParaRPr lang="en-US" sz="1400" dirty="0"/>
            </a:p>
          </p:txBody>
        </p:sp>
        <p:grpSp>
          <p:nvGrpSpPr>
            <p:cNvPr id="20" name="Group 19"/>
            <p:cNvGrpSpPr/>
            <p:nvPr/>
          </p:nvGrpSpPr>
          <p:grpSpPr>
            <a:xfrm>
              <a:off x="1579441" y="2652753"/>
              <a:ext cx="1219200" cy="1257300"/>
              <a:chOff x="1651000" y="2628900"/>
              <a:chExt cx="1219200" cy="1257300"/>
            </a:xfrm>
          </p:grpSpPr>
          <p:pic>
            <p:nvPicPr>
              <p:cNvPr id="21" name="Picture 3" descr="Mehul Parekh"/>
              <p:cNvPicPr>
                <a:picLocks noChangeAspect="1" noChangeArrowheads="1"/>
              </p:cNvPicPr>
              <p:nvPr/>
            </p:nvPicPr>
            <p:blipFill>
              <a:blip r:embed="rId4" cstate="print"/>
              <a:srcRect/>
              <a:stretch>
                <a:fillRect/>
              </a:stretch>
            </p:blipFill>
            <p:spPr bwMode="auto">
              <a:xfrm>
                <a:off x="1701800" y="2667001"/>
                <a:ext cx="1117600" cy="1172328"/>
              </a:xfrm>
              <a:prstGeom prst="rect">
                <a:avLst/>
              </a:prstGeom>
              <a:noFill/>
              <a:ln w="9525">
                <a:solidFill>
                  <a:schemeClr val="tx1"/>
                </a:solidFill>
                <a:miter lim="800000"/>
                <a:headEnd/>
                <a:tailEnd/>
              </a:ln>
            </p:spPr>
          </p:pic>
          <p:sp>
            <p:nvSpPr>
              <p:cNvPr id="22" name="Rounded Rectangle 21"/>
              <p:cNvSpPr/>
              <p:nvPr/>
            </p:nvSpPr>
            <p:spPr>
              <a:xfrm>
                <a:off x="1651000" y="2628900"/>
                <a:ext cx="1219200" cy="1257300"/>
              </a:xfrm>
              <a:prstGeom prst="roundRect">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p:cNvGrpSpPr/>
          <p:nvPr/>
        </p:nvGrpSpPr>
        <p:grpSpPr>
          <a:xfrm>
            <a:off x="1371600" y="4572000"/>
            <a:ext cx="6324600" cy="1371600"/>
            <a:chOff x="1371600" y="4267200"/>
            <a:chExt cx="6324600" cy="1371600"/>
          </a:xfrm>
        </p:grpSpPr>
        <p:sp>
          <p:nvSpPr>
            <p:cNvPr id="24" name="Rounded Rectangle 23"/>
            <p:cNvSpPr/>
            <p:nvPr/>
          </p:nvSpPr>
          <p:spPr>
            <a:xfrm>
              <a:off x="1371600" y="42672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Mr. Bhavin Mistry (Co-founder, </a:t>
              </a:r>
              <a:r>
                <a:rPr lang="en-US" dirty="0" err="1" smtClean="0"/>
                <a:t>CMO</a:t>
              </a:r>
              <a:r>
                <a:rPr lang="en-US" dirty="0" smtClean="0"/>
                <a:t>)</a:t>
              </a:r>
            </a:p>
            <a:p>
              <a:pPr>
                <a:buFont typeface="Wingdings" pitchFamily="2" charset="2"/>
                <a:buChar char="Ø"/>
              </a:pPr>
              <a:endParaRPr lang="en-US" sz="1600" dirty="0"/>
            </a:p>
            <a:p>
              <a:pPr lvl="4" indent="342900">
                <a:buFont typeface="Wingdings" pitchFamily="2" charset="2"/>
                <a:buChar char="Ø"/>
              </a:pPr>
              <a:r>
                <a:rPr lang="en-US" sz="1600" dirty="0"/>
                <a:t>E-mail   : bhavin.j.mistry@trimantra.com</a:t>
              </a:r>
            </a:p>
            <a:p>
              <a:pPr lvl="4" indent="342900">
                <a:buFont typeface="Wingdings" pitchFamily="2" charset="2"/>
                <a:buChar char="Ø"/>
              </a:pPr>
              <a:r>
                <a:rPr lang="en-US" sz="1600" dirty="0"/>
                <a:t>Skype    : </a:t>
              </a:r>
              <a:r>
                <a:rPr lang="en-US" sz="1600" dirty="0" err="1"/>
                <a:t>bhavin.j.mistry</a:t>
              </a:r>
              <a:endParaRPr lang="en-US" sz="1600" dirty="0"/>
            </a:p>
            <a:p>
              <a:pPr lvl="4" indent="342900">
                <a:buFont typeface="Wingdings" pitchFamily="2" charset="2"/>
                <a:buChar char="Ø"/>
              </a:pPr>
              <a:r>
                <a:rPr lang="en-US" sz="1600" dirty="0"/>
                <a:t>Mobile : 00-91-942 839 0909</a:t>
              </a:r>
              <a:endParaRPr lang="en-US" sz="1600" dirty="0"/>
            </a:p>
          </p:txBody>
        </p:sp>
        <p:grpSp>
          <p:nvGrpSpPr>
            <p:cNvPr id="25" name="Group 21"/>
            <p:cNvGrpSpPr/>
            <p:nvPr/>
          </p:nvGrpSpPr>
          <p:grpSpPr>
            <a:xfrm>
              <a:off x="1549400" y="4349695"/>
              <a:ext cx="1270000" cy="1257301"/>
              <a:chOff x="1701800" y="4319587"/>
              <a:chExt cx="1270000" cy="1257301"/>
            </a:xfrm>
          </p:grpSpPr>
          <p:pic>
            <p:nvPicPr>
              <p:cNvPr id="26" name="Picture 4" descr="Bhavin Mistry"/>
              <p:cNvPicPr>
                <a:picLocks noChangeAspect="1" noChangeArrowheads="1"/>
              </p:cNvPicPr>
              <p:nvPr/>
            </p:nvPicPr>
            <p:blipFill>
              <a:blip r:embed="rId5" cstate="print"/>
              <a:srcRect/>
              <a:stretch>
                <a:fillRect/>
              </a:stretch>
            </p:blipFill>
            <p:spPr bwMode="auto">
              <a:xfrm>
                <a:off x="1714500" y="4319587"/>
                <a:ext cx="1257300" cy="1257301"/>
              </a:xfrm>
              <a:prstGeom prst="rect">
                <a:avLst/>
              </a:prstGeom>
              <a:noFill/>
              <a:ln w="9525">
                <a:noFill/>
                <a:miter lim="800000"/>
                <a:headEnd/>
                <a:tailEnd/>
              </a:ln>
            </p:spPr>
          </p:pic>
          <p:sp>
            <p:nvSpPr>
              <p:cNvPr id="27" name="Rounded Rectangle 26"/>
              <p:cNvSpPr/>
              <p:nvPr/>
            </p:nvSpPr>
            <p:spPr>
              <a:xfrm>
                <a:off x="1701800" y="4322749"/>
                <a:ext cx="1270000" cy="1231900"/>
              </a:xfrm>
              <a:prstGeom prst="roundRect">
                <a:avLst>
                  <a:gd name="adj" fmla="val 9567"/>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24" name="Rounded Rectangle 23"/>
          <p:cNvSpPr/>
          <p:nvPr/>
        </p:nvSpPr>
        <p:spPr>
          <a:xfrm>
            <a:off x="1371600" y="20574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t>Thank you…</a:t>
            </a: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
        <p:nvSpPr>
          <p:cNvPr id="4" name="Freeform 3"/>
          <p:cNvSpPr/>
          <p:nvPr/>
        </p:nvSpPr>
        <p:spPr>
          <a:xfrm>
            <a:off x="101601" y="129822"/>
            <a:ext cx="8915400" cy="6629400"/>
          </a:xfrm>
          <a:custGeom>
            <a:avLst/>
            <a:gdLst>
              <a:gd name="connsiteX0" fmla="*/ 0 w 8915400"/>
              <a:gd name="connsiteY0" fmla="*/ 213069 h 6629400"/>
              <a:gd name="connsiteX1" fmla="*/ 62407 w 8915400"/>
              <a:gd name="connsiteY1" fmla="*/ 62406 h 6629400"/>
              <a:gd name="connsiteX2" fmla="*/ 213070 w 8915400"/>
              <a:gd name="connsiteY2" fmla="*/ 0 h 6629400"/>
              <a:gd name="connsiteX3" fmla="*/ 8702331 w 8915400"/>
              <a:gd name="connsiteY3" fmla="*/ 0 h 6629400"/>
              <a:gd name="connsiteX4" fmla="*/ 8852994 w 8915400"/>
              <a:gd name="connsiteY4" fmla="*/ 62407 h 6629400"/>
              <a:gd name="connsiteX5" fmla="*/ 8915400 w 8915400"/>
              <a:gd name="connsiteY5" fmla="*/ 213070 h 6629400"/>
              <a:gd name="connsiteX6" fmla="*/ 8915400 w 8915400"/>
              <a:gd name="connsiteY6" fmla="*/ 6416331 h 6629400"/>
              <a:gd name="connsiteX7" fmla="*/ 8852993 w 8915400"/>
              <a:gd name="connsiteY7" fmla="*/ 6566994 h 6629400"/>
              <a:gd name="connsiteX8" fmla="*/ 8702330 w 8915400"/>
              <a:gd name="connsiteY8" fmla="*/ 6629400 h 6629400"/>
              <a:gd name="connsiteX9" fmla="*/ 213069 w 8915400"/>
              <a:gd name="connsiteY9" fmla="*/ 6629400 h 6629400"/>
              <a:gd name="connsiteX10" fmla="*/ 62406 w 8915400"/>
              <a:gd name="connsiteY10" fmla="*/ 6566993 h 6629400"/>
              <a:gd name="connsiteX11" fmla="*/ 0 w 8915400"/>
              <a:gd name="connsiteY11" fmla="*/ 6416330 h 6629400"/>
              <a:gd name="connsiteX12" fmla="*/ 0 w 8915400"/>
              <a:gd name="connsiteY12" fmla="*/ 213069 h 66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15400" h="6629400">
                <a:moveTo>
                  <a:pt x="0" y="213069"/>
                </a:moveTo>
                <a:cubicBezTo>
                  <a:pt x="0" y="156560"/>
                  <a:pt x="22448" y="102365"/>
                  <a:pt x="62407" y="62406"/>
                </a:cubicBezTo>
                <a:cubicBezTo>
                  <a:pt x="102365" y="22448"/>
                  <a:pt x="156560" y="0"/>
                  <a:pt x="213070" y="0"/>
                </a:cubicBezTo>
                <a:lnTo>
                  <a:pt x="8702331" y="0"/>
                </a:lnTo>
                <a:cubicBezTo>
                  <a:pt x="8758840" y="0"/>
                  <a:pt x="8813035" y="22448"/>
                  <a:pt x="8852994" y="62407"/>
                </a:cubicBezTo>
                <a:cubicBezTo>
                  <a:pt x="8892952" y="102365"/>
                  <a:pt x="8915400" y="156560"/>
                  <a:pt x="8915400" y="213070"/>
                </a:cubicBezTo>
                <a:lnTo>
                  <a:pt x="8915400" y="6416331"/>
                </a:lnTo>
                <a:cubicBezTo>
                  <a:pt x="8915400" y="6472840"/>
                  <a:pt x="8892952" y="6527035"/>
                  <a:pt x="8852993" y="6566994"/>
                </a:cubicBezTo>
                <a:cubicBezTo>
                  <a:pt x="8813035" y="6606952"/>
                  <a:pt x="8758840" y="6629400"/>
                  <a:pt x="8702330" y="6629400"/>
                </a:cubicBezTo>
                <a:lnTo>
                  <a:pt x="213069" y="6629400"/>
                </a:lnTo>
                <a:cubicBezTo>
                  <a:pt x="156560" y="6629400"/>
                  <a:pt x="102365" y="6606952"/>
                  <a:pt x="62406" y="6566993"/>
                </a:cubicBezTo>
                <a:cubicBezTo>
                  <a:pt x="22448" y="6527035"/>
                  <a:pt x="0" y="6472840"/>
                  <a:pt x="0" y="6416330"/>
                </a:cubicBezTo>
                <a:lnTo>
                  <a:pt x="0" y="21306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ounded Rectangle 9"/>
          <p:cNvSpPr/>
          <p:nvPr/>
        </p:nvSpPr>
        <p:spPr>
          <a:xfrm>
            <a:off x="5291668" y="6477000"/>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1" name="Group 20"/>
          <p:cNvGrpSpPr/>
          <p:nvPr/>
        </p:nvGrpSpPr>
        <p:grpSpPr>
          <a:xfrm>
            <a:off x="228601" y="228600"/>
            <a:ext cx="2743199" cy="457200"/>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
        <p:nvSpPr>
          <p:cNvPr id="4" name="Freeform 3"/>
          <p:cNvSpPr/>
          <p:nvPr/>
        </p:nvSpPr>
        <p:spPr>
          <a:xfrm>
            <a:off x="101601" y="129822"/>
            <a:ext cx="8915400" cy="6629400"/>
          </a:xfrm>
          <a:custGeom>
            <a:avLst/>
            <a:gdLst>
              <a:gd name="connsiteX0" fmla="*/ 0 w 8915400"/>
              <a:gd name="connsiteY0" fmla="*/ 213069 h 6629400"/>
              <a:gd name="connsiteX1" fmla="*/ 62407 w 8915400"/>
              <a:gd name="connsiteY1" fmla="*/ 62406 h 6629400"/>
              <a:gd name="connsiteX2" fmla="*/ 213070 w 8915400"/>
              <a:gd name="connsiteY2" fmla="*/ 0 h 6629400"/>
              <a:gd name="connsiteX3" fmla="*/ 8702331 w 8915400"/>
              <a:gd name="connsiteY3" fmla="*/ 0 h 6629400"/>
              <a:gd name="connsiteX4" fmla="*/ 8852994 w 8915400"/>
              <a:gd name="connsiteY4" fmla="*/ 62407 h 6629400"/>
              <a:gd name="connsiteX5" fmla="*/ 8915400 w 8915400"/>
              <a:gd name="connsiteY5" fmla="*/ 213070 h 6629400"/>
              <a:gd name="connsiteX6" fmla="*/ 8915400 w 8915400"/>
              <a:gd name="connsiteY6" fmla="*/ 6416331 h 6629400"/>
              <a:gd name="connsiteX7" fmla="*/ 8852993 w 8915400"/>
              <a:gd name="connsiteY7" fmla="*/ 6566994 h 6629400"/>
              <a:gd name="connsiteX8" fmla="*/ 8702330 w 8915400"/>
              <a:gd name="connsiteY8" fmla="*/ 6629400 h 6629400"/>
              <a:gd name="connsiteX9" fmla="*/ 213069 w 8915400"/>
              <a:gd name="connsiteY9" fmla="*/ 6629400 h 6629400"/>
              <a:gd name="connsiteX10" fmla="*/ 62406 w 8915400"/>
              <a:gd name="connsiteY10" fmla="*/ 6566993 h 6629400"/>
              <a:gd name="connsiteX11" fmla="*/ 0 w 8915400"/>
              <a:gd name="connsiteY11" fmla="*/ 6416330 h 6629400"/>
              <a:gd name="connsiteX12" fmla="*/ 0 w 8915400"/>
              <a:gd name="connsiteY12" fmla="*/ 213069 h 66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915400" h="6629400">
                <a:moveTo>
                  <a:pt x="0" y="213069"/>
                </a:moveTo>
                <a:cubicBezTo>
                  <a:pt x="0" y="156560"/>
                  <a:pt x="22448" y="102365"/>
                  <a:pt x="62407" y="62406"/>
                </a:cubicBezTo>
                <a:cubicBezTo>
                  <a:pt x="102365" y="22448"/>
                  <a:pt x="156560" y="0"/>
                  <a:pt x="213070" y="0"/>
                </a:cubicBezTo>
                <a:lnTo>
                  <a:pt x="8702331" y="0"/>
                </a:lnTo>
                <a:cubicBezTo>
                  <a:pt x="8758840" y="0"/>
                  <a:pt x="8813035" y="22448"/>
                  <a:pt x="8852994" y="62407"/>
                </a:cubicBezTo>
                <a:cubicBezTo>
                  <a:pt x="8892952" y="102365"/>
                  <a:pt x="8915400" y="156560"/>
                  <a:pt x="8915400" y="213070"/>
                </a:cubicBezTo>
                <a:lnTo>
                  <a:pt x="8915400" y="6416331"/>
                </a:lnTo>
                <a:cubicBezTo>
                  <a:pt x="8915400" y="6472840"/>
                  <a:pt x="8892952" y="6527035"/>
                  <a:pt x="8852993" y="6566994"/>
                </a:cubicBezTo>
                <a:cubicBezTo>
                  <a:pt x="8813035" y="6606952"/>
                  <a:pt x="8758840" y="6629400"/>
                  <a:pt x="8702330" y="6629400"/>
                </a:cubicBezTo>
                <a:lnTo>
                  <a:pt x="213069" y="6629400"/>
                </a:lnTo>
                <a:cubicBezTo>
                  <a:pt x="156560" y="6629400"/>
                  <a:pt x="102365" y="6606952"/>
                  <a:pt x="62406" y="6566993"/>
                </a:cubicBezTo>
                <a:cubicBezTo>
                  <a:pt x="22448" y="6527035"/>
                  <a:pt x="0" y="6472840"/>
                  <a:pt x="0" y="6416330"/>
                </a:cubicBezTo>
                <a:lnTo>
                  <a:pt x="0" y="21306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ounded Rectangle 9"/>
          <p:cNvSpPr/>
          <p:nvPr/>
        </p:nvSpPr>
        <p:spPr>
          <a:xfrm>
            <a:off x="5291668" y="6477000"/>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5" name="Group 20"/>
          <p:cNvGrpSpPr/>
          <p:nvPr/>
        </p:nvGrpSpPr>
        <p:grpSpPr>
          <a:xfrm>
            <a:off x="228601" y="228600"/>
            <a:ext cx="2743199" cy="457200"/>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2743200" y="4114800"/>
            <a:ext cx="3581400" cy="2057400"/>
          </a:xfrm>
          <a:prstGeom prst="roundRect">
            <a:avLst/>
          </a:prstGeom>
          <a:solidFill>
            <a:srgbClr val="73AF00"/>
          </a:solidFill>
          <a:ln cmpd="tri">
            <a:noFill/>
          </a:ln>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t>Registered Office :</a:t>
            </a:r>
          </a:p>
          <a:p>
            <a:r>
              <a:rPr lang="en-US" sz="1400" b="1" dirty="0" smtClean="0"/>
              <a:t> </a:t>
            </a:r>
          </a:p>
          <a:p>
            <a:pPr lvl="1"/>
            <a:r>
              <a:rPr lang="en-US" sz="1400" dirty="0" smtClean="0"/>
              <a:t>6, Jay </a:t>
            </a:r>
            <a:r>
              <a:rPr lang="en-US" sz="1400" dirty="0" err="1" smtClean="0"/>
              <a:t>Shivam</a:t>
            </a:r>
            <a:r>
              <a:rPr lang="en-US" sz="1400" dirty="0" smtClean="0"/>
              <a:t> Society, Part - 1 </a:t>
            </a:r>
            <a:br>
              <a:rPr lang="en-US" sz="1400" dirty="0" smtClean="0"/>
            </a:br>
            <a:r>
              <a:rPr lang="en-US" sz="1400" dirty="0" err="1" smtClean="0"/>
              <a:t>Singanpore</a:t>
            </a:r>
            <a:r>
              <a:rPr lang="en-US" sz="1400" dirty="0" smtClean="0"/>
              <a:t> Road </a:t>
            </a:r>
            <a:br>
              <a:rPr lang="en-US" sz="1400" dirty="0" smtClean="0"/>
            </a:br>
            <a:r>
              <a:rPr lang="en-US" sz="1400" dirty="0" smtClean="0"/>
              <a:t>Surat - 395004 </a:t>
            </a:r>
            <a:br>
              <a:rPr lang="en-US" sz="1400" dirty="0" smtClean="0"/>
            </a:br>
            <a:r>
              <a:rPr lang="en-US" sz="1400" dirty="0" smtClean="0"/>
              <a:t>Gujarat </a:t>
            </a:r>
            <a:br>
              <a:rPr lang="en-US" sz="1400" dirty="0" smtClean="0"/>
            </a:br>
            <a:r>
              <a:rPr lang="en-US" sz="1400" dirty="0" smtClean="0"/>
              <a:t>India</a:t>
            </a:r>
          </a:p>
          <a:p>
            <a:pPr lvl="1"/>
            <a:r>
              <a:rPr lang="en-US" sz="1400" dirty="0" smtClean="0"/>
              <a:t>Tel : +91-261-251 0044 </a:t>
            </a:r>
            <a:br>
              <a:rPr lang="en-US" sz="1400" dirty="0" smtClean="0"/>
            </a:br>
            <a:r>
              <a:rPr lang="en-US" sz="1400" dirty="0" err="1" smtClean="0"/>
              <a:t>Emai</a:t>
            </a:r>
            <a:r>
              <a:rPr lang="en-US" sz="1400" dirty="0" smtClean="0"/>
              <a:t>: contact@trimantra.com</a:t>
            </a:r>
            <a:endParaRPr lang="en-US" sz="1400" dirty="0"/>
          </a:p>
        </p:txBody>
      </p:sp>
      <p:sp>
        <p:nvSpPr>
          <p:cNvPr id="16" name="Rounded Rectangle 15"/>
          <p:cNvSpPr/>
          <p:nvPr/>
        </p:nvSpPr>
        <p:spPr>
          <a:xfrm>
            <a:off x="1230489" y="1588911"/>
            <a:ext cx="6694312" cy="10780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2286000" y="3200400"/>
            <a:ext cx="4572000" cy="3810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www.trimantra.com</a:t>
            </a:r>
            <a:endParaRPr lang="en-US" dirty="0">
              <a:solidFill>
                <a:schemeClr val="bg1"/>
              </a:solidFill>
            </a:endParaRPr>
          </a:p>
        </p:txBody>
      </p:sp>
      <p:pic>
        <p:nvPicPr>
          <p:cNvPr id="18" name="Picture 2" descr="Trimantra Logo"/>
          <p:cNvPicPr>
            <a:picLocks noChangeAspect="1" noChangeArrowheads="1"/>
          </p:cNvPicPr>
          <p:nvPr/>
        </p:nvPicPr>
        <p:blipFill>
          <a:blip r:embed="rId2" cstate="print"/>
          <a:srcRect/>
          <a:stretch>
            <a:fillRect/>
          </a:stretch>
        </p:blipFill>
        <p:spPr bwMode="auto">
          <a:xfrm>
            <a:off x="1266730" y="1600200"/>
            <a:ext cx="6658070" cy="1066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12" name="Rounded Rectangle 11"/>
          <p:cNvSpPr/>
          <p:nvPr/>
        </p:nvSpPr>
        <p:spPr>
          <a:xfrm>
            <a:off x="1374423" y="1447800"/>
            <a:ext cx="6324600" cy="11430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Vision </a:t>
            </a:r>
            <a:endParaRPr lang="en-US" dirty="0"/>
          </a:p>
          <a:p>
            <a:pPr algn="just"/>
            <a:r>
              <a:rPr lang="en-US" i="1" dirty="0" smtClean="0"/>
              <a:t>To </a:t>
            </a:r>
            <a:r>
              <a:rPr lang="en-US" i="1" dirty="0"/>
              <a:t>become a benchmark software solution provider in IT industry based on ethics, relationship and expertise. </a:t>
            </a:r>
            <a:endParaRPr lang="en-US" dirty="0"/>
          </a:p>
          <a:p>
            <a:pPr algn="ctr"/>
            <a:endParaRPr lang="en-US" dirty="0"/>
          </a:p>
        </p:txBody>
      </p:sp>
      <p:sp>
        <p:nvSpPr>
          <p:cNvPr id="13" name="Rounded Rectangle 12"/>
          <p:cNvSpPr/>
          <p:nvPr/>
        </p:nvSpPr>
        <p:spPr>
          <a:xfrm>
            <a:off x="1371600" y="2971800"/>
            <a:ext cx="6324600" cy="11430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Mission</a:t>
            </a:r>
            <a:endParaRPr lang="en-US" dirty="0"/>
          </a:p>
          <a:p>
            <a:pPr algn="just"/>
            <a:r>
              <a:rPr lang="en-US" i="1" dirty="0" smtClean="0"/>
              <a:t>To </a:t>
            </a:r>
            <a:r>
              <a:rPr lang="en-US" i="1" dirty="0"/>
              <a:t>provide a qualitative solution through balancing triple constraints- Scope, Time and Cost. </a:t>
            </a:r>
            <a:endParaRPr lang="en-US" dirty="0"/>
          </a:p>
          <a:p>
            <a:pPr algn="ctr"/>
            <a:endParaRPr lang="en-US" dirty="0"/>
          </a:p>
        </p:txBody>
      </p:sp>
      <p:sp>
        <p:nvSpPr>
          <p:cNvPr id="14" name="Rounded Rectangle 13"/>
          <p:cNvSpPr/>
          <p:nvPr/>
        </p:nvSpPr>
        <p:spPr>
          <a:xfrm>
            <a:off x="1371600" y="4495800"/>
            <a:ext cx="6324600" cy="11430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Objective</a:t>
            </a:r>
            <a:endParaRPr lang="en-US" dirty="0"/>
          </a:p>
          <a:p>
            <a:r>
              <a:rPr lang="en-US" dirty="0"/>
              <a:t> </a:t>
            </a:r>
            <a:r>
              <a:rPr lang="en-US" i="1" dirty="0" smtClean="0"/>
              <a:t>To </a:t>
            </a:r>
            <a:r>
              <a:rPr lang="en-US" i="1" dirty="0"/>
              <a:t>support our customer to overcome their business challenge and achieve the goal with right solution at right time.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Execution Team</a:t>
            </a:r>
            <a:endParaRPr lang="en-US" dirty="0"/>
          </a:p>
        </p:txBody>
      </p:sp>
      <p:grpSp>
        <p:nvGrpSpPr>
          <p:cNvPr id="24" name="Group 23"/>
          <p:cNvGrpSpPr/>
          <p:nvPr/>
        </p:nvGrpSpPr>
        <p:grpSpPr>
          <a:xfrm>
            <a:off x="1371600" y="1219200"/>
            <a:ext cx="6324600" cy="1371600"/>
            <a:chOff x="1371600" y="990600"/>
            <a:chExt cx="6324600" cy="1371600"/>
          </a:xfrm>
        </p:grpSpPr>
        <p:sp>
          <p:nvSpPr>
            <p:cNvPr id="12" name="Rounded Rectangle 11"/>
            <p:cNvSpPr/>
            <p:nvPr/>
          </p:nvSpPr>
          <p:spPr>
            <a:xfrm>
              <a:off x="1371600" y="9906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Mr. Debadi Roy (Co-founder, COO)</a:t>
              </a:r>
            </a:p>
            <a:p>
              <a:endParaRPr lang="en-US" dirty="0" smtClean="0"/>
            </a:p>
            <a:p>
              <a:pPr lvl="4" indent="342900">
                <a:buFont typeface="Wingdings" pitchFamily="2" charset="2"/>
                <a:buChar char="Ø"/>
              </a:pPr>
              <a:r>
                <a:rPr lang="en-US" sz="1600" dirty="0" err="1" smtClean="0"/>
                <a:t>PMP</a:t>
              </a:r>
              <a:r>
                <a:rPr lang="en-US" sz="1600" dirty="0" smtClean="0"/>
                <a:t> Certified (</a:t>
              </a:r>
              <a:r>
                <a:rPr lang="en-US" sz="1600" dirty="0"/>
                <a:t>ID 323624</a:t>
              </a:r>
              <a:r>
                <a:rPr lang="en-US" sz="1600" dirty="0" smtClean="0"/>
                <a:t>)</a:t>
              </a:r>
            </a:p>
            <a:p>
              <a:pPr lvl="4" indent="342900">
                <a:buFont typeface="Wingdings" pitchFamily="2" charset="2"/>
                <a:buChar char="Ø"/>
              </a:pPr>
              <a:r>
                <a:rPr lang="en-US" sz="1600" dirty="0" smtClean="0"/>
                <a:t>Project Management and Execution </a:t>
              </a:r>
            </a:p>
            <a:p>
              <a:pPr lvl="4" indent="342900">
                <a:buFont typeface="Wingdings" pitchFamily="2" charset="2"/>
                <a:buChar char="Ø"/>
              </a:pPr>
              <a:r>
                <a:rPr lang="en-US" sz="1600" dirty="0" smtClean="0"/>
                <a:t>Expert in Microsoft® SharePoint </a:t>
              </a:r>
              <a:endParaRPr lang="en-US" sz="1600" dirty="0"/>
            </a:p>
          </p:txBody>
        </p:sp>
        <p:grpSp>
          <p:nvGrpSpPr>
            <p:cNvPr id="16" name="Group 15"/>
            <p:cNvGrpSpPr/>
            <p:nvPr/>
          </p:nvGrpSpPr>
          <p:grpSpPr>
            <a:xfrm>
              <a:off x="1590675" y="1062036"/>
              <a:ext cx="1228725" cy="1233489"/>
              <a:chOff x="1590675" y="1293804"/>
              <a:chExt cx="1228725" cy="1233489"/>
            </a:xfrm>
          </p:grpSpPr>
          <p:pic>
            <p:nvPicPr>
              <p:cNvPr id="16386" name="Picture 2" descr="Debadi Roy"/>
              <p:cNvPicPr>
                <a:picLocks noChangeAspect="1" noChangeArrowheads="1"/>
              </p:cNvPicPr>
              <p:nvPr/>
            </p:nvPicPr>
            <p:blipFill>
              <a:blip r:embed="rId3" cstate="print"/>
              <a:srcRect/>
              <a:stretch>
                <a:fillRect/>
              </a:stretch>
            </p:blipFill>
            <p:spPr bwMode="auto">
              <a:xfrm>
                <a:off x="1590675" y="1296938"/>
                <a:ext cx="1219200" cy="1217662"/>
              </a:xfrm>
              <a:prstGeom prst="rect">
                <a:avLst/>
              </a:prstGeom>
              <a:noFill/>
              <a:ln w="9525">
                <a:noFill/>
                <a:miter lim="800000"/>
                <a:headEnd/>
                <a:tailEnd/>
              </a:ln>
            </p:spPr>
          </p:pic>
          <p:sp>
            <p:nvSpPr>
              <p:cNvPr id="15" name="Rounded Rectangle 14"/>
              <p:cNvSpPr/>
              <p:nvPr/>
            </p:nvSpPr>
            <p:spPr>
              <a:xfrm>
                <a:off x="1600200" y="1293804"/>
                <a:ext cx="1219200" cy="1233489"/>
              </a:xfrm>
              <a:prstGeom prst="roundRect">
                <a:avLst>
                  <a:gd name="adj" fmla="val 7595"/>
                </a:avLst>
              </a:prstGeom>
              <a:noFill/>
              <a:ln w="920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3" name="Group 22"/>
          <p:cNvGrpSpPr/>
          <p:nvPr/>
        </p:nvGrpSpPr>
        <p:grpSpPr>
          <a:xfrm>
            <a:off x="1371600" y="2895600"/>
            <a:ext cx="6324600" cy="1371600"/>
            <a:chOff x="1371600" y="2590800"/>
            <a:chExt cx="6324600" cy="1371600"/>
          </a:xfrm>
        </p:grpSpPr>
        <p:sp>
          <p:nvSpPr>
            <p:cNvPr id="17" name="Rounded Rectangle 16"/>
            <p:cNvSpPr/>
            <p:nvPr/>
          </p:nvSpPr>
          <p:spPr>
            <a:xfrm>
              <a:off x="1371600" y="25908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Mr. Mehul Parekh (Co-founder, </a:t>
              </a:r>
              <a:r>
                <a:rPr lang="en-US" dirty="0" err="1" smtClean="0"/>
                <a:t>CTO</a:t>
              </a:r>
              <a:r>
                <a:rPr lang="en-US" dirty="0" smtClean="0"/>
                <a:t>)</a:t>
              </a:r>
            </a:p>
            <a:p>
              <a:endParaRPr lang="en-US" sz="1400" dirty="0" smtClean="0"/>
            </a:p>
            <a:p>
              <a:pPr lvl="4" indent="342900">
                <a:buFont typeface="Wingdings" pitchFamily="2" charset="2"/>
                <a:buChar char="Ø"/>
              </a:pPr>
              <a:r>
                <a:rPr lang="en-US" sz="1400" dirty="0" smtClean="0"/>
                <a:t>Microsoft Certified</a:t>
              </a:r>
            </a:p>
            <a:p>
              <a:pPr marL="2166938" lvl="4" indent="-338138">
                <a:buFont typeface="Wingdings" pitchFamily="2" charset="2"/>
                <a:buChar char="Ø"/>
              </a:pPr>
              <a:r>
                <a:rPr lang="en-US" sz="1400" dirty="0" smtClean="0"/>
                <a:t>System Analysis and Architecture, Research &amp; Development</a:t>
              </a:r>
            </a:p>
            <a:p>
              <a:pPr lvl="4" indent="342900">
                <a:buFont typeface="Wingdings" pitchFamily="2" charset="2"/>
                <a:buChar char="Ø"/>
              </a:pPr>
              <a:r>
                <a:rPr lang="en-US" sz="1400" dirty="0" smtClean="0"/>
                <a:t>Expert in  Asp.net </a:t>
              </a:r>
              <a:r>
                <a:rPr lang="en-US" sz="1400" dirty="0" err="1" smtClean="0"/>
                <a:t>MVC</a:t>
              </a:r>
              <a:r>
                <a:rPr lang="en-US" sz="1400" dirty="0" smtClean="0"/>
                <a:t>, </a:t>
              </a:r>
              <a:r>
                <a:rPr lang="en-US" sz="1400" dirty="0" err="1" smtClean="0"/>
                <a:t>C#.net</a:t>
              </a:r>
              <a:endParaRPr lang="en-US" sz="1400" dirty="0"/>
            </a:p>
          </p:txBody>
        </p:sp>
        <p:grpSp>
          <p:nvGrpSpPr>
            <p:cNvPr id="20" name="Group 19"/>
            <p:cNvGrpSpPr/>
            <p:nvPr/>
          </p:nvGrpSpPr>
          <p:grpSpPr>
            <a:xfrm>
              <a:off x="1579441" y="2652753"/>
              <a:ext cx="1219200" cy="1257300"/>
              <a:chOff x="1651000" y="2628900"/>
              <a:chExt cx="1219200" cy="1257300"/>
            </a:xfrm>
          </p:grpSpPr>
          <p:pic>
            <p:nvPicPr>
              <p:cNvPr id="16387" name="Picture 3" descr="Mehul Parekh"/>
              <p:cNvPicPr>
                <a:picLocks noChangeAspect="1" noChangeArrowheads="1"/>
              </p:cNvPicPr>
              <p:nvPr/>
            </p:nvPicPr>
            <p:blipFill>
              <a:blip r:embed="rId4" cstate="print"/>
              <a:srcRect/>
              <a:stretch>
                <a:fillRect/>
              </a:stretch>
            </p:blipFill>
            <p:spPr bwMode="auto">
              <a:xfrm>
                <a:off x="1701800" y="2667001"/>
                <a:ext cx="1117600" cy="1172328"/>
              </a:xfrm>
              <a:prstGeom prst="rect">
                <a:avLst/>
              </a:prstGeom>
              <a:noFill/>
              <a:ln w="9525">
                <a:solidFill>
                  <a:schemeClr val="tx1"/>
                </a:solidFill>
                <a:miter lim="800000"/>
                <a:headEnd/>
                <a:tailEnd/>
              </a:ln>
            </p:spPr>
          </p:pic>
          <p:sp>
            <p:nvSpPr>
              <p:cNvPr id="18" name="Rounded Rectangle 17"/>
              <p:cNvSpPr/>
              <p:nvPr/>
            </p:nvSpPr>
            <p:spPr>
              <a:xfrm>
                <a:off x="1651000" y="2628900"/>
                <a:ext cx="1219200" cy="1257300"/>
              </a:xfrm>
              <a:prstGeom prst="roundRect">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5" name="Group 24"/>
          <p:cNvGrpSpPr/>
          <p:nvPr/>
        </p:nvGrpSpPr>
        <p:grpSpPr>
          <a:xfrm>
            <a:off x="1371600" y="4572000"/>
            <a:ext cx="6324600" cy="1371600"/>
            <a:chOff x="1371600" y="4267200"/>
            <a:chExt cx="6324600" cy="1371600"/>
          </a:xfrm>
        </p:grpSpPr>
        <p:sp>
          <p:nvSpPr>
            <p:cNvPr id="19" name="Rounded Rectangle 18"/>
            <p:cNvSpPr/>
            <p:nvPr/>
          </p:nvSpPr>
          <p:spPr>
            <a:xfrm>
              <a:off x="1371600" y="4267200"/>
              <a:ext cx="6324600" cy="1371600"/>
            </a:xfrm>
            <a:prstGeom prst="roundRect">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		Mr. Bhavin Mistry (Co-founder, </a:t>
              </a:r>
              <a:r>
                <a:rPr lang="en-US" dirty="0" err="1" smtClean="0"/>
                <a:t>CMO</a:t>
              </a:r>
              <a:r>
                <a:rPr lang="en-US" dirty="0" smtClean="0"/>
                <a:t>)</a:t>
              </a:r>
            </a:p>
            <a:p>
              <a:pPr>
                <a:buFont typeface="Wingdings" pitchFamily="2" charset="2"/>
                <a:buChar char="Ø"/>
              </a:pPr>
              <a:endParaRPr lang="en-US" sz="1400" dirty="0" smtClean="0"/>
            </a:p>
            <a:p>
              <a:pPr lvl="4" indent="342900">
                <a:buFont typeface="Wingdings" pitchFamily="2" charset="2"/>
                <a:buChar char="Ø"/>
              </a:pPr>
              <a:r>
                <a:rPr lang="en-US" sz="1400" dirty="0" smtClean="0"/>
                <a:t>Customer Relationship</a:t>
              </a:r>
            </a:p>
            <a:p>
              <a:pPr lvl="4" indent="342900">
                <a:buFont typeface="Wingdings" pitchFamily="2" charset="2"/>
                <a:buChar char="Ø"/>
              </a:pPr>
              <a:r>
                <a:rPr lang="en-US" sz="1400" dirty="0" smtClean="0"/>
                <a:t>Strategic Business Alliance</a:t>
              </a:r>
            </a:p>
            <a:p>
              <a:pPr lvl="4" indent="342900">
                <a:buFont typeface="Wingdings" pitchFamily="2" charset="2"/>
                <a:buChar char="Ø"/>
              </a:pPr>
              <a:r>
                <a:rPr lang="en-US" sz="1400" dirty="0" smtClean="0"/>
                <a:t>Legal and General Administration</a:t>
              </a:r>
              <a:endParaRPr lang="en-US" sz="1400" dirty="0"/>
            </a:p>
          </p:txBody>
        </p:sp>
        <p:grpSp>
          <p:nvGrpSpPr>
            <p:cNvPr id="22" name="Group 21"/>
            <p:cNvGrpSpPr/>
            <p:nvPr/>
          </p:nvGrpSpPr>
          <p:grpSpPr>
            <a:xfrm>
              <a:off x="1549400" y="4349695"/>
              <a:ext cx="1270000" cy="1257301"/>
              <a:chOff x="1701800" y="4319587"/>
              <a:chExt cx="1270000" cy="1257301"/>
            </a:xfrm>
          </p:grpSpPr>
          <p:pic>
            <p:nvPicPr>
              <p:cNvPr id="16388" name="Picture 4" descr="Bhavin Mistry"/>
              <p:cNvPicPr>
                <a:picLocks noChangeAspect="1" noChangeArrowheads="1"/>
              </p:cNvPicPr>
              <p:nvPr/>
            </p:nvPicPr>
            <p:blipFill>
              <a:blip r:embed="rId5" cstate="print"/>
              <a:srcRect/>
              <a:stretch>
                <a:fillRect/>
              </a:stretch>
            </p:blipFill>
            <p:spPr bwMode="auto">
              <a:xfrm>
                <a:off x="1714500" y="4319587"/>
                <a:ext cx="1257300" cy="1257301"/>
              </a:xfrm>
              <a:prstGeom prst="rect">
                <a:avLst/>
              </a:prstGeom>
              <a:noFill/>
              <a:ln w="9525">
                <a:noFill/>
                <a:miter lim="800000"/>
                <a:headEnd/>
                <a:tailEnd/>
              </a:ln>
            </p:spPr>
          </p:pic>
          <p:sp>
            <p:nvSpPr>
              <p:cNvPr id="21" name="Rounded Rectangle 20"/>
              <p:cNvSpPr/>
              <p:nvPr/>
            </p:nvSpPr>
            <p:spPr>
              <a:xfrm>
                <a:off x="1701800" y="4322749"/>
                <a:ext cx="1270000" cy="1231900"/>
              </a:xfrm>
              <a:prstGeom prst="roundRect">
                <a:avLst>
                  <a:gd name="adj" fmla="val 9567"/>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Company Philosophy</a:t>
            </a:r>
            <a:endParaRPr lang="en-US" dirty="0"/>
          </a:p>
        </p:txBody>
      </p:sp>
      <p:sp>
        <p:nvSpPr>
          <p:cNvPr id="12" name="Rounded Rectangle 11"/>
          <p:cNvSpPr/>
          <p:nvPr/>
        </p:nvSpPr>
        <p:spPr>
          <a:xfrm>
            <a:off x="1371600" y="1524000"/>
            <a:ext cx="6400800" cy="4114800"/>
          </a:xfrm>
          <a:prstGeom prst="roundRect">
            <a:avLst>
              <a:gd name="adj" fmla="val 6516"/>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a:t>
            </a:r>
            <a:r>
              <a:rPr lang="en-US" dirty="0"/>
              <a:t>“Trimantra” stands for the triple constraints– Scope, Time and Cost. </a:t>
            </a:r>
          </a:p>
          <a:p>
            <a:pPr algn="just"/>
            <a:r>
              <a:rPr lang="en-US" dirty="0"/>
              <a:t> </a:t>
            </a:r>
          </a:p>
          <a:p>
            <a:pPr algn="just"/>
            <a:r>
              <a:rPr lang="en-US" dirty="0"/>
              <a:t>“Tri” means three and “Mantra” means divine elements. </a:t>
            </a:r>
          </a:p>
          <a:p>
            <a:pPr algn="just"/>
            <a:r>
              <a:rPr lang="en-US" dirty="0"/>
              <a:t> </a:t>
            </a:r>
          </a:p>
          <a:p>
            <a:pPr algn="just"/>
            <a:r>
              <a:rPr lang="en-US" dirty="0"/>
              <a:t>In the universe, we find and experience the influence of the three forces in every field and walk of our life, such as Positive, Negative and Neutral (Proton, Electron and Neutron). Three form of an object like Solid, Liquid and Gas etc.</a:t>
            </a:r>
          </a:p>
          <a:p>
            <a:pPr algn="just"/>
            <a:r>
              <a:rPr lang="en-US" dirty="0"/>
              <a:t> </a:t>
            </a:r>
          </a:p>
          <a:p>
            <a:pPr algn="just"/>
            <a:r>
              <a:rPr lang="en-US" dirty="0"/>
              <a:t>Same in the field of IT project management, there are mainly three constraints like “SCOPE, TIME and COST” and by balancing those one can create successful software. </a:t>
            </a:r>
          </a:p>
          <a:p>
            <a:pPr algn="just"/>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Trimantra At a Glance</a:t>
            </a:r>
            <a:endParaRPr lang="en-US" dirty="0"/>
          </a:p>
        </p:txBody>
      </p:sp>
      <p:sp>
        <p:nvSpPr>
          <p:cNvPr id="12" name="Rounded Rectangle 11"/>
          <p:cNvSpPr/>
          <p:nvPr/>
        </p:nvSpPr>
        <p:spPr>
          <a:xfrm>
            <a:off x="1371600" y="2133600"/>
            <a:ext cx="6400800" cy="25908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95288" indent="-395288">
              <a:buFont typeface="Wingdings" pitchFamily="2" charset="2"/>
              <a:buChar char="Ø"/>
            </a:pPr>
            <a:r>
              <a:rPr lang="en-US" dirty="0" smtClean="0"/>
              <a:t>The aim of the company is to provide a benchmark software solution</a:t>
            </a:r>
          </a:p>
          <a:p>
            <a:pPr indent="282575">
              <a:buFont typeface="Wingdings" pitchFamily="2" charset="2"/>
              <a:buChar char="Ø"/>
            </a:pPr>
            <a:r>
              <a:rPr lang="en-US" dirty="0" smtClean="0"/>
              <a:t> Core technical expertise in Microsoft® Technologies</a:t>
            </a:r>
            <a:endParaRPr lang="en-US" dirty="0" smtClean="0"/>
          </a:p>
          <a:p>
            <a:pPr indent="282575">
              <a:buFont typeface="Wingdings" pitchFamily="2" charset="2"/>
              <a:buChar char="Ø"/>
            </a:pPr>
            <a:r>
              <a:rPr lang="en-US" dirty="0" smtClean="0"/>
              <a:t> Ensures to deliver reliable, scalable and quality software</a:t>
            </a:r>
          </a:p>
          <a:p>
            <a:pPr indent="282575">
              <a:buFont typeface="Wingdings" pitchFamily="2" charset="2"/>
              <a:buChar char="Ø"/>
            </a:pPr>
            <a:r>
              <a:rPr lang="en-US" dirty="0"/>
              <a:t> </a:t>
            </a:r>
            <a:r>
              <a:rPr lang="en-US" dirty="0" smtClean="0"/>
              <a:t>Dedicated team for various IT services</a:t>
            </a:r>
          </a:p>
          <a:p>
            <a:pPr indent="282575">
              <a:buFont typeface="Wingdings" pitchFamily="2" charset="2"/>
              <a:buChar char="Ø"/>
            </a:pPr>
            <a:r>
              <a:rPr lang="en-US" dirty="0" smtClean="0"/>
              <a:t> Flexible Approach of outsourcing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486400" y="6587067"/>
            <a:ext cx="3581399" cy="228600"/>
          </a:xfrm>
          <a:prstGeom prst="roundRect">
            <a:avLst/>
          </a:prstGeom>
          <a:solidFill>
            <a:srgbClr val="73A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rPr>
              <a:t>www.trimantra.com</a:t>
            </a:r>
            <a:endParaRPr lang="en-US" sz="1400" dirty="0">
              <a:solidFill>
                <a:schemeClr val="bg1"/>
              </a:solidFill>
            </a:endParaRPr>
          </a:p>
        </p:txBody>
      </p:sp>
      <p:grpSp>
        <p:nvGrpSpPr>
          <p:cNvPr id="2" name="Group 7"/>
          <p:cNvGrpSpPr/>
          <p:nvPr/>
        </p:nvGrpSpPr>
        <p:grpSpPr>
          <a:xfrm>
            <a:off x="76200" y="76200"/>
            <a:ext cx="3581400" cy="620889"/>
            <a:chOff x="2667001" y="228600"/>
            <a:chExt cx="3581400" cy="620889"/>
          </a:xfrm>
        </p:grpSpPr>
        <p:sp>
          <p:nvSpPr>
            <p:cNvPr id="11" name="Rounded Rectangle 10"/>
            <p:cNvSpPr/>
            <p:nvPr/>
          </p:nvSpPr>
          <p:spPr>
            <a:xfrm>
              <a:off x="2667001" y="228600"/>
              <a:ext cx="3581400" cy="620889"/>
            </a:xfrm>
            <a:prstGeom prst="roundRect">
              <a:avLst>
                <a:gd name="adj" fmla="val 10384"/>
              </a:avLst>
            </a:prstGeom>
            <a:solidFill>
              <a:schemeClr val="bg1">
                <a:alpha val="0"/>
              </a:schemeClr>
            </a:solidFill>
            <a:ln w="79375">
              <a:gradFill flip="none" rotWithShape="1">
                <a:gsLst>
                  <a:gs pos="0">
                    <a:schemeClr val="tx1">
                      <a:lumMod val="95000"/>
                      <a:lumOff val="5000"/>
                    </a:schemeClr>
                  </a:gs>
                  <a:gs pos="50000">
                    <a:schemeClr val="tx1">
                      <a:lumMod val="75000"/>
                      <a:lumOff val="25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Trimantra Logo"/>
            <p:cNvPicPr>
              <a:picLocks noChangeAspect="1" noChangeArrowheads="1"/>
            </p:cNvPicPr>
            <p:nvPr/>
          </p:nvPicPr>
          <p:blipFill>
            <a:blip r:embed="rId2" cstate="print"/>
            <a:srcRect/>
            <a:stretch>
              <a:fillRect/>
            </a:stretch>
          </p:blipFill>
          <p:spPr bwMode="auto">
            <a:xfrm>
              <a:off x="2667001" y="264364"/>
              <a:ext cx="3581399" cy="573836"/>
            </a:xfrm>
            <a:prstGeom prst="rect">
              <a:avLst/>
            </a:prstGeom>
            <a:noFill/>
            <a:ln w="9525">
              <a:noFill/>
              <a:miter lim="800000"/>
              <a:headEnd/>
              <a:tailEnd/>
            </a:ln>
          </p:spPr>
        </p:pic>
      </p:grpSp>
      <p:sp>
        <p:nvSpPr>
          <p:cNvPr id="9" name="Rounded Rectangle 8"/>
          <p:cNvSpPr/>
          <p:nvPr/>
        </p:nvSpPr>
        <p:spPr>
          <a:xfrm>
            <a:off x="5486400" y="76200"/>
            <a:ext cx="3581400" cy="685800"/>
          </a:xfrm>
          <a:prstGeom prst="roundRect">
            <a:avLst/>
          </a:prstGeom>
          <a:gradFill>
            <a:gsLst>
              <a:gs pos="70000">
                <a:schemeClr val="tx1">
                  <a:lumMod val="85000"/>
                  <a:lumOff val="15000"/>
                </a:schemeClr>
              </a:gs>
              <a:gs pos="100000">
                <a:schemeClr val="bg1"/>
              </a:gs>
            </a:gsLst>
            <a:lin ang="4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Benefit with Us</a:t>
            </a:r>
            <a:endParaRPr lang="en-US" dirty="0"/>
          </a:p>
        </p:txBody>
      </p:sp>
      <p:sp>
        <p:nvSpPr>
          <p:cNvPr id="12" name="Rounded Rectangle 11"/>
          <p:cNvSpPr/>
          <p:nvPr/>
        </p:nvSpPr>
        <p:spPr>
          <a:xfrm>
            <a:off x="1371600" y="2133600"/>
            <a:ext cx="6477000" cy="2895600"/>
          </a:xfrm>
          <a:prstGeom prst="roundRect">
            <a:avLst>
              <a:gd name="adj" fmla="val 4321"/>
            </a:avLst>
          </a:prstGeom>
          <a:gradFill>
            <a:gsLst>
              <a:gs pos="70000">
                <a:srgbClr val="73AF00"/>
              </a:gs>
              <a:gs pos="100000">
                <a:schemeClr val="bg1"/>
              </a:gs>
            </a:gsLst>
            <a:lin ang="4200000" scaled="0"/>
          </a:gra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63550" lvl="0" indent="-463550" algn="just">
              <a:buFont typeface="Wingdings" pitchFamily="2" charset="2"/>
              <a:buChar char="Ø"/>
            </a:pPr>
            <a:r>
              <a:rPr lang="en-US" dirty="0"/>
              <a:t>Committed to provide best quality results within scope, time and cost.</a:t>
            </a:r>
          </a:p>
          <a:p>
            <a:pPr marL="463550" indent="-463550" algn="just">
              <a:buFont typeface="Wingdings" pitchFamily="2" charset="2"/>
              <a:buChar char="Ø"/>
            </a:pPr>
            <a:r>
              <a:rPr lang="en-US" dirty="0"/>
              <a:t>Autonomy to hire best suitable software professionals by systematic approach.</a:t>
            </a:r>
          </a:p>
          <a:p>
            <a:pPr lvl="0" indent="463550" algn="just">
              <a:buFont typeface="Wingdings" pitchFamily="2" charset="2"/>
              <a:buChar char="Ø"/>
            </a:pPr>
            <a:r>
              <a:rPr lang="en-US" dirty="0"/>
              <a:t>Hire professionals as you need. Full-time or Part-time.</a:t>
            </a:r>
          </a:p>
          <a:p>
            <a:pPr lvl="0" indent="463550" algn="just">
              <a:buFont typeface="Wingdings" pitchFamily="2" charset="2"/>
              <a:buChar char="Ø"/>
            </a:pPr>
            <a:r>
              <a:rPr lang="en-US" dirty="0"/>
              <a:t>Be active team member in project development process.</a:t>
            </a:r>
          </a:p>
          <a:p>
            <a:pPr lvl="0" indent="463550" algn="just">
              <a:buFont typeface="Wingdings" pitchFamily="2" charset="2"/>
              <a:buChar char="Ø"/>
            </a:pPr>
            <a:r>
              <a:rPr lang="en-US" dirty="0"/>
              <a:t>Track the progress and manage your cost.</a:t>
            </a:r>
          </a:p>
          <a:p>
            <a:pPr lvl="0" indent="463550" algn="just">
              <a:buFont typeface="Wingdings" pitchFamily="2" charset="2"/>
              <a:buChar char="Ø"/>
            </a:pPr>
            <a:r>
              <a:rPr lang="en-US" dirty="0"/>
              <a:t>Flexible work schedule to match the </a:t>
            </a:r>
            <a:r>
              <a:rPr lang="en-US" dirty="0" err="1" smtClean="0"/>
              <a:t>timezone</a:t>
            </a:r>
            <a:r>
              <a:rPr lang="en-US" dirty="0"/>
              <a:t>.</a:t>
            </a:r>
          </a:p>
          <a:p>
            <a:pPr lvl="0" indent="463550" algn="just">
              <a:buFont typeface="Wingdings" pitchFamily="2" charset="2"/>
              <a:buChar char="Ø"/>
            </a:pPr>
            <a:r>
              <a:rPr lang="en-US" dirty="0"/>
              <a:t>Direct communication with hired professionals.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TotalTime>
  <Words>484</Words>
  <Application>Microsoft Office PowerPoint</Application>
  <PresentationFormat>On-screen Show (4:3)</PresentationFormat>
  <Paragraphs>209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Bhavin</dc:creator>
  <cp:lastModifiedBy>Bhavin</cp:lastModifiedBy>
  <cp:revision>38</cp:revision>
  <dcterms:created xsi:type="dcterms:W3CDTF">2011-03-29T14:28:51Z</dcterms:created>
  <dcterms:modified xsi:type="dcterms:W3CDTF">2011-03-29T18:28:33Z</dcterms:modified>
</cp:coreProperties>
</file>